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4"/>
  </p:sldMasterIdLst>
  <p:notesMasterIdLst>
    <p:notesMasterId r:id="rId16"/>
  </p:notesMasterIdLst>
  <p:handoutMasterIdLst>
    <p:handoutMasterId r:id="rId17"/>
  </p:handoutMasterIdLst>
  <p:sldIdLst>
    <p:sldId id="446" r:id="rId5"/>
    <p:sldId id="4511" r:id="rId6"/>
    <p:sldId id="5739" r:id="rId7"/>
    <p:sldId id="5741" r:id="rId8"/>
    <p:sldId id="5568" r:id="rId9"/>
    <p:sldId id="5744" r:id="rId10"/>
    <p:sldId id="5747" r:id="rId11"/>
    <p:sldId id="5746" r:id="rId12"/>
    <p:sldId id="769" r:id="rId13"/>
    <p:sldId id="5740" r:id="rId14"/>
    <p:sldId id="265" r:id="rId15"/>
  </p:sldIdLst>
  <p:sldSz cx="9144000" cy="5143500" type="screen16x9"/>
  <p:notesSz cx="6858000" cy="9144000"/>
  <p:custDataLst>
    <p:tags r:id="rId18"/>
  </p:custDataLst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521415D9-36F7-43E2-AB2F-B90AF26B5E84}">
      <p14:sectionLst xmlns:p14="http://schemas.microsoft.com/office/powerpoint/2010/main">
        <p14:section name="Photo Slides" id="{D234F0B1-B17B-478A-B377-718D1A2B486D}">
          <p14:sldIdLst>
            <p14:sldId id="446"/>
            <p14:sldId id="4511"/>
            <p14:sldId id="5739"/>
            <p14:sldId id="5741"/>
            <p14:sldId id="5568"/>
            <p14:sldId id="5744"/>
            <p14:sldId id="5747"/>
            <p14:sldId id="5746"/>
            <p14:sldId id="769"/>
            <p14:sldId id="5740"/>
            <p14:sldId id="265"/>
          </p14:sldIdLst>
        </p14:section>
      </p14:sectionLst>
    </p:ext>
    <p:ext uri="{EFAFB233-063F-42B5-8137-9DF3F51BA10A}">
      <p15:sldGuideLst xmlns:p15="http://schemas.microsoft.com/office/powerpoint/2012/main">
        <p15:guide id="1" pos="3144" userDrawn="1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tesh Gohil" initials="" lastIdx="31" clrIdx="0"/>
  <p:cmAuthor id="1" name="Kate Ryan" initials="KR" lastIdx="1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9FD9"/>
    <a:srgbClr val="004669"/>
    <a:srgbClr val="86DBF2"/>
    <a:srgbClr val="1FAED4"/>
    <a:srgbClr val="72C059"/>
    <a:srgbClr val="B2D171"/>
    <a:srgbClr val="B8E1D0"/>
    <a:srgbClr val="26194B"/>
    <a:srgbClr val="9891A0"/>
    <a:srgbClr val="1130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C644C0-E991-4B2B-3EB8-3674240F7FBC}" v="174" dt="2021-05-27T11:12:07.806"/>
    <p1510:client id="{0A9627AA-817B-FB4F-5E02-BA6FC1558BEA}" v="27" dt="2021-05-28T06:22:46.906"/>
    <p1510:client id="{317C1F19-3995-0D9F-9F63-E2DD9EFA04DE}" v="39" dt="2021-05-28T03:48:46.502"/>
    <p1510:client id="{5B6B39D4-88AD-EC58-AA96-19C2C7CB9B96}" v="143" dt="2021-05-28T03:03:39.783"/>
    <p1510:client id="{F61C2668-4824-4E4B-A16F-67D64E967C4D}" v="2" dt="2021-05-27T10:22:56.424"/>
  </p1510:revLst>
</p1510:revInfo>
</file>

<file path=ppt/tableStyles.xml><?xml version="1.0" encoding="utf-8"?>
<a:tblStyleLst xmlns:a="http://schemas.openxmlformats.org/drawingml/2006/main" def="{C083E6E3-FA7D-4D7B-A595-EF9225AFEA8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3144"/>
        <p:guide orient="horz" pos="162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FE48B1C-1E6B-744F-8E6C-3836D33BC0D9}" type="datetimeFigureOut">
              <a:rPr lang="en-US"/>
              <a:pPr>
                <a:defRPr/>
              </a:pPr>
              <a:t>5/27/2021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5A8EAB7-F1BA-274C-91A9-46214A29E5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84806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tiff>
</file>

<file path=ppt/media/image2.jpe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2A637A29-4E7E-A24B-BAB1-D48C888F91E4}" type="datetimeFigureOut">
              <a:rPr lang="en-US"/>
              <a:pPr>
                <a:defRPr/>
              </a:pPr>
              <a:t>5/27/2021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97A1FA6-25DE-9E4E-A34D-CF67DE7DBDC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4925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>
              <a:solidFill>
                <a:schemeClr val="tx1"/>
              </a:solidFill>
              <a:effectLst/>
              <a:latin typeface="+mn-lt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7992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F4319B-43DF-CC46-A62B-D2BCEDA96C6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1665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Missing :  Page for </a:t>
            </a:r>
            <a:br>
              <a:rPr lang="en-US"/>
            </a:br>
            <a:br>
              <a:rPr lang="en-US"/>
            </a:br>
            <a:r>
              <a:rPr lang="en-US" err="1"/>
              <a:t>Achitectural</a:t>
            </a:r>
            <a:r>
              <a:rPr lang="en-US"/>
              <a:t> plays : Enter</a:t>
            </a:r>
          </a:p>
          <a:p>
            <a:r>
              <a:rPr lang="en-US"/>
              <a:t>Sales </a:t>
            </a:r>
            <a:r>
              <a:rPr lang="en-US" err="1"/>
              <a:t>pla</a:t>
            </a:r>
            <a:r>
              <a:rPr lang="en-US"/>
              <a:t> – </a:t>
            </a:r>
            <a:br>
              <a:rPr lang="en-US"/>
            </a:br>
            <a:br>
              <a:rPr lang="en-US"/>
            </a:br>
            <a:br>
              <a:rPr lang="en-US"/>
            </a:br>
            <a:r>
              <a:rPr lang="en-US" err="1"/>
              <a:t>fIRST</a:t>
            </a:r>
            <a:r>
              <a:rPr lang="en-US"/>
              <a:t> ONE : No technical consideration , very high level </a:t>
            </a:r>
          </a:p>
          <a:p>
            <a:endParaRPr lang="en-US"/>
          </a:p>
          <a:p>
            <a:r>
              <a:rPr lang="en-US"/>
              <a:t>Next one : After you </a:t>
            </a:r>
            <a:r>
              <a:rPr lang="en-US" err="1"/>
              <a:t>dfeliver</a:t>
            </a:r>
            <a:r>
              <a:rPr lang="en-US"/>
              <a:t> a prototype , more technical , POST </a:t>
            </a:r>
            <a:r>
              <a:rPr lang="en-US" err="1"/>
              <a:t>pov</a:t>
            </a:r>
            <a:r>
              <a:rPr lang="en-US"/>
              <a:t>  SURVEY 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1913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Mid market retail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F6C1005-B323-4A04-B0D1-DB577C3C2ECA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9219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>
              <a:solidFill>
                <a:schemeClr val="bg2"/>
              </a:solidFill>
              <a:latin typeface="+mn-lt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605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7A1FA6-25DE-9E4E-A34D-CF67DE7DBDC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6091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97A1FA6-25DE-9E4E-A34D-CF67DE7DBDC7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5831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Walk through how (one level deeper) this works.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7A1FA6-25DE-9E4E-A34D-CF67DE7DBDC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3954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Walk through how (one level deeper) this works.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7A1FA6-25DE-9E4E-A34D-CF67DE7DBDC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9701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Walk through how (one level deeper) this works.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97A1FA6-25DE-9E4E-A34D-CF67DE7DBDC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53208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F4319B-43DF-CC46-A62B-D2BCEDA96C6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75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9496" y="3856736"/>
            <a:ext cx="8296421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00" b="0" i="0">
                <a:solidFill>
                  <a:schemeClr val="bg1">
                    <a:lumMod val="75000"/>
                  </a:schemeClr>
                </a:solidFill>
                <a:latin typeface="+mn-lt"/>
                <a:cs typeface="CiscoSansTT ExtraLight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</a:t>
            </a:r>
            <a:endParaRPr lang="en-US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469496" y="4072669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469496" y="4348762"/>
            <a:ext cx="8296421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63292" y="3043653"/>
            <a:ext cx="8302625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200" b="0" i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GB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425765" y="2472167"/>
            <a:ext cx="8340152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000" b="0" i="0" spc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 Goes Here</a:t>
            </a:r>
            <a:endParaRPr lang="en-US"/>
          </a:p>
        </p:txBody>
      </p:sp>
      <p:sp>
        <p:nvSpPr>
          <p:cNvPr id="6" name="Freeform 6"/>
          <p:cNvSpPr>
            <a:spLocks noChangeAspect="1" noEditPoints="1"/>
          </p:cNvSpPr>
          <p:nvPr userDrawn="1"/>
        </p:nvSpPr>
        <p:spPr bwMode="auto">
          <a:xfrm>
            <a:off x="469496" y="391308"/>
            <a:ext cx="795528" cy="42262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942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201738"/>
            <a:ext cx="8277344" cy="338931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28600" indent="-171450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8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457200" indent="-1651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8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685800" indent="-109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911035" indent="-171415">
              <a:buClr>
                <a:schemeClr val="tx1"/>
              </a:buClr>
              <a:buSzPct val="8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082450" indent="-168240">
              <a:buClr>
                <a:schemeClr val="tx1"/>
              </a:buClr>
              <a:buSzPct val="8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443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33399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755866" y="1205898"/>
            <a:ext cx="3886200" cy="3083094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1"/>
              </a:buClr>
              <a:buSzPct val="60000"/>
              <a:buFont typeface="Arial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1"/>
              </a:buClr>
              <a:buSzPct val="60000"/>
              <a:buFont typeface="Arial"/>
              <a:buChar char="•"/>
              <a:defRPr sz="18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403225" indent="-114300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517525" indent="-114300">
              <a:buClr>
                <a:schemeClr val="tx1"/>
              </a:buClr>
              <a:buSzPct val="60000"/>
              <a:buFont typeface="Arial"/>
              <a:buChar char="•"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631825" indent="-114300">
              <a:buClr>
                <a:schemeClr val="tx1"/>
              </a:buClr>
              <a:buSzPct val="60000"/>
              <a:buFont typeface="Arial"/>
              <a:buChar char="•"/>
              <a:defRPr sz="12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80305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67244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489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33400" y="1347788"/>
            <a:ext cx="8115300" cy="26587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5634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533400" y="1201738"/>
            <a:ext cx="8115300" cy="2808287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37767" y="4148220"/>
            <a:ext cx="7180312" cy="326233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603575">
              <a:lnSpc>
                <a:spcPct val="100000"/>
              </a:lnSpc>
              <a:spcBef>
                <a:spcPct val="50000"/>
              </a:spcBef>
              <a:buNone/>
              <a:defRPr sz="14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99458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1826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2301" y="1665182"/>
            <a:ext cx="3662024" cy="292586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174625" indent="-117475">
              <a:lnSpc>
                <a:spcPct val="95000"/>
              </a:lnSpc>
              <a:spcBef>
                <a:spcPts val="1110"/>
              </a:spcBef>
              <a:buClr>
                <a:schemeClr val="tx2"/>
              </a:buClr>
              <a:buSzPct val="60000"/>
              <a:buFont typeface="Arial"/>
              <a:buChar char="•"/>
              <a:defRPr sz="20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288925" indent="-114300">
              <a:lnSpc>
                <a:spcPct val="95000"/>
              </a:lnSpc>
              <a:spcBef>
                <a:spcPts val="450"/>
              </a:spcBef>
              <a:buClr>
                <a:schemeClr val="tx2"/>
              </a:buClr>
              <a:buSzPct val="60000"/>
              <a:buFont typeface="Arial"/>
              <a:buChar char="•"/>
              <a:defRPr sz="18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403225" indent="-114300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517525" indent="-114300">
              <a:buClr>
                <a:schemeClr val="tx2"/>
              </a:buClr>
              <a:buSzPct val="60000"/>
              <a:buFont typeface="Arial"/>
              <a:buChar char="•"/>
              <a:defRPr sz="14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631825" indent="-114300">
              <a:buClr>
                <a:schemeClr val="tx2"/>
              </a:buClr>
              <a:buSzPct val="60000"/>
              <a:buFont typeface="Arial"/>
              <a:buChar char="•"/>
              <a:defRPr sz="12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3686559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5683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00519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" userDrawn="1">
          <p15:clr>
            <a:srgbClr val="FBAE40"/>
          </p15:clr>
        </p15:guide>
        <p15:guide id="3" pos="2598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19100" y="1657350"/>
            <a:ext cx="3827463" cy="1828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31812"/>
            <a:ext cx="3551237" cy="4059237"/>
          </a:xfrm>
          <a:prstGeom prst="rect">
            <a:avLst/>
          </a:prstGeom>
        </p:spPr>
        <p:txBody>
          <a:bodyPr lIns="0" rIns="0" anchor="ctr" anchorCtr="0"/>
          <a:lstStyle>
            <a:lvl1pPr marL="169863" indent="-16986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228600" algn="l"/>
              </a:tabLst>
              <a:defRPr sz="2400"/>
            </a:lvl1pPr>
            <a:lvl2pPr marL="346075" indent="-17145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2pPr>
            <a:lvl3pPr marL="457200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000"/>
            </a:lvl3pPr>
            <a:lvl4pPr marL="574675" indent="-117475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1800"/>
            </a:lvl4pPr>
            <a:lvl5pPr marL="744538" indent="-112713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2556835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 userDrawn="1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510540"/>
            <a:ext cx="3808797" cy="655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5097463" y="510540"/>
            <a:ext cx="3551237" cy="4080510"/>
          </a:xfrm>
          <a:prstGeom prst="rect">
            <a:avLst/>
          </a:prstGeom>
        </p:spPr>
        <p:txBody>
          <a:bodyPr lIns="0" rIns="0"/>
          <a:lstStyle>
            <a:lvl1pPr marL="1143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1pPr>
            <a:lvl2pPr marL="228600" indent="-114300">
              <a:lnSpc>
                <a:spcPct val="100000"/>
              </a:lnSpc>
              <a:buClr>
                <a:schemeClr val="tx1"/>
              </a:buClr>
              <a:buSzPct val="60000"/>
              <a:defRPr sz="2000"/>
            </a:lvl2pPr>
            <a:lvl3pPr marL="342900" indent="-114300">
              <a:lnSpc>
                <a:spcPct val="100000"/>
              </a:lnSpc>
              <a:buClr>
                <a:schemeClr val="tx1"/>
              </a:buClr>
              <a:buSzPct val="60000"/>
              <a:defRPr sz="1800"/>
            </a:lvl3pPr>
            <a:lvl4pPr marL="457200" indent="-123825">
              <a:lnSpc>
                <a:spcPct val="100000"/>
              </a:lnSpc>
              <a:buClr>
                <a:schemeClr val="tx1"/>
              </a:buClr>
              <a:buSzPct val="60000"/>
              <a:defRPr sz="1600"/>
            </a:lvl4pPr>
            <a:lvl5pPr marL="574675" indent="-117475">
              <a:lnSpc>
                <a:spcPct val="100000"/>
              </a:lnSpc>
              <a:buClr>
                <a:schemeClr val="tx1"/>
              </a:buClr>
              <a:buSzPct val="60000"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37766" y="1659842"/>
            <a:ext cx="3808797" cy="2931208"/>
          </a:xfrm>
          <a:prstGeom prst="rect">
            <a:avLst/>
          </a:prstGeom>
        </p:spPr>
        <p:txBody>
          <a:bodyPr/>
          <a:lstStyle>
            <a:lvl1pPr marL="114300" indent="-114300">
              <a:buClr>
                <a:schemeClr val="tx2"/>
              </a:buClr>
              <a:buSzPct val="60000"/>
              <a:defRPr lang="en-US" sz="200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ＭＳ Ｐゴシック" charset="0"/>
                <a:cs typeface="CiscoSans"/>
              </a:defRPr>
            </a:lvl1pPr>
            <a:lvl2pPr marL="228600" indent="-114300">
              <a:buClr>
                <a:schemeClr val="tx2"/>
              </a:buClr>
              <a:buSzPct val="60000"/>
              <a:defRPr sz="2000">
                <a:solidFill>
                  <a:schemeClr val="bg1">
                    <a:lumMod val="75000"/>
                  </a:schemeClr>
                </a:solidFill>
              </a:defRPr>
            </a:lvl2pPr>
            <a:lvl3pPr marL="342900" indent="-114300">
              <a:buClr>
                <a:schemeClr val="tx2"/>
              </a:buClr>
              <a:buSzPct val="60000"/>
              <a:defRPr sz="1800">
                <a:solidFill>
                  <a:schemeClr val="bg1">
                    <a:lumMod val="75000"/>
                  </a:schemeClr>
                </a:solidFill>
              </a:defRPr>
            </a:lvl3pPr>
            <a:lvl4pPr marL="457200" indent="-123825">
              <a:buClr>
                <a:schemeClr val="tx2"/>
              </a:buClr>
              <a:buSzPct val="60000"/>
              <a:defRPr sz="1600">
                <a:solidFill>
                  <a:schemeClr val="bg1">
                    <a:lumMod val="75000"/>
                  </a:schemeClr>
                </a:solidFill>
              </a:defRPr>
            </a:lvl4pPr>
            <a:lvl5pPr marL="574675" indent="-117475">
              <a:buClr>
                <a:schemeClr val="tx2"/>
              </a:buClr>
              <a:buSzPct val="60000"/>
              <a:defRPr sz="1600"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359215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5512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bg1">
                    <a:lumMod val="75000"/>
                  </a:schemeClr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/>
              <a:t>Section Title Goes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1915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336484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5089525" y="4062350"/>
            <a:ext cx="3559175" cy="52514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286316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3394826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 userDrawn="1">
          <p15:clr>
            <a:srgbClr val="FBAE40"/>
          </p15:clr>
        </p15:guide>
        <p15:guide id="2" pos="264" userDrawn="1">
          <p15:clr>
            <a:srgbClr val="FBAE40"/>
          </p15:clr>
        </p15:guide>
        <p15:guide id="3" orient="horz" pos="2193" userDrawn="1">
          <p15:clr>
            <a:srgbClr val="FBAE40"/>
          </p15:clr>
        </p15:guide>
        <p15:guide id="4" pos="2675" userDrawn="1">
          <p15:clr>
            <a:srgbClr val="FBAE40"/>
          </p15:clr>
        </p15:guide>
        <p15:guide id="7" pos="3206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tx2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5089525" y="531813"/>
            <a:ext cx="3559175" cy="405923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2635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427646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294683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844655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Half_Pag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580092" y="0"/>
            <a:ext cx="4563907" cy="51435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2994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381808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179921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01836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96" userDrawn="1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4580092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1659731"/>
            <a:ext cx="3808797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68421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3200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5089525" y="503238"/>
            <a:ext cx="3559175" cy="4087812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477678" y="4741653"/>
            <a:ext cx="3407027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91378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6"/>
          <p:cNvSpPr>
            <a:spLocks noChangeAspect="1" noEditPoints="1"/>
          </p:cNvSpPr>
          <p:nvPr userDrawn="1"/>
        </p:nvSpPr>
        <p:spPr bwMode="auto">
          <a:xfrm>
            <a:off x="3762994" y="2129076"/>
            <a:ext cx="1618012" cy="859571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7595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/>
              <a:t>Section Title Goes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77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bg1">
                    <a:lumMod val="75000"/>
                  </a:schemeClr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9897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68313" y="3916058"/>
            <a:ext cx="7791858" cy="349356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603575">
              <a:lnSpc>
                <a:spcPct val="100000"/>
              </a:lnSpc>
              <a:spcBef>
                <a:spcPct val="50000"/>
              </a:spcBef>
              <a:buNone/>
              <a:defRPr sz="22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287923" y="1540551"/>
            <a:ext cx="7972248" cy="2278837"/>
          </a:xfrm>
          <a:prstGeom prst="rect">
            <a:avLst/>
          </a:prstGeom>
        </p:spPr>
        <p:txBody>
          <a:bodyPr>
            <a:noAutofit/>
          </a:bodyPr>
          <a:lstStyle>
            <a:lvl1pPr marL="183600" indent="-399968" algn="l">
              <a:lnSpc>
                <a:spcPct val="90000"/>
              </a:lnSpc>
              <a:defRPr sz="4000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19484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500063" y="3895662"/>
            <a:ext cx="8139112" cy="556563"/>
          </a:xfrm>
          <a:prstGeom prst="rect">
            <a:avLst/>
          </a:prstGeom>
          <a:noFill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2900"/>
              </a:lnSpc>
              <a:spcBef>
                <a:spcPts val="0"/>
              </a:spcBef>
              <a:buNone/>
              <a:defRPr sz="24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0564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9301163" cy="2843212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448785" y="3054518"/>
            <a:ext cx="8364236" cy="564257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32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55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7348" cy="51435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2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0052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0932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>
              <a:latin typeface="+mj-lt"/>
            </a:endParaRPr>
          </a:p>
        </p:txBody>
      </p:sp>
      <p:sp>
        <p:nvSpPr>
          <p:cNvPr id="5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66792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kern="1200" spc="20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308012" y="240631"/>
            <a:ext cx="8480388" cy="4266646"/>
          </a:xfrm>
          <a:prstGeom prst="rect">
            <a:avLst/>
          </a:prstGeom>
          <a:solidFill>
            <a:schemeClr val="bg2"/>
          </a:solidFill>
        </p:spPr>
        <p:txBody>
          <a:bodyPr vert="horz" lIns="91424" tIns="45712" rIns="91424" bIns="45712"/>
          <a:lstStyle>
            <a:lvl1pPr marL="0" indent="0" algn="ctr">
              <a:buNone/>
              <a:defRPr sz="15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14079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Title Goes Here</a:t>
            </a:r>
          </a:p>
        </p:txBody>
      </p:sp>
      <p:sp>
        <p:nvSpPr>
          <p:cNvPr id="13" name="Rectangle 4"/>
          <p:cNvSpPr>
            <a:spLocks noChangeArrowheads="1"/>
          </p:cNvSpPr>
          <p:nvPr userDrawn="1"/>
        </p:nvSpPr>
        <p:spPr bwMode="ltGray">
          <a:xfrm>
            <a:off x="477679" y="4741653"/>
            <a:ext cx="3401050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spc="20" baseline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t>© 2019  Cisco and/or its affiliates. All rights reserved.   Cisco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6" r:id="rId2"/>
    <p:sldLayoutId id="2147484013" r:id="rId3"/>
    <p:sldLayoutId id="2147483982" r:id="rId4"/>
    <p:sldLayoutId id="2147484014" r:id="rId5"/>
    <p:sldLayoutId id="2147483978" r:id="rId6"/>
    <p:sldLayoutId id="2147483979" r:id="rId7"/>
    <p:sldLayoutId id="2147483980" r:id="rId8"/>
    <p:sldLayoutId id="2147483981" r:id="rId9"/>
    <p:sldLayoutId id="2147483879" r:id="rId10"/>
    <p:sldLayoutId id="2147483976" r:id="rId11"/>
    <p:sldLayoutId id="2147483885" r:id="rId12"/>
    <p:sldLayoutId id="2147484011" r:id="rId13"/>
    <p:sldLayoutId id="2147483985" r:id="rId14"/>
    <p:sldLayoutId id="2147483986" r:id="rId15"/>
    <p:sldLayoutId id="2147484012" r:id="rId16"/>
    <p:sldLayoutId id="2147483969" r:id="rId17"/>
    <p:sldLayoutId id="2147483968" r:id="rId18"/>
    <p:sldLayoutId id="2147483973" r:id="rId19"/>
    <p:sldLayoutId id="2147483967" r:id="rId20"/>
    <p:sldLayoutId id="2147483970" r:id="rId21"/>
    <p:sldLayoutId id="2147483987" r:id="rId22"/>
    <p:sldLayoutId id="2147483983" r:id="rId23"/>
    <p:sldLayoutId id="2147483971" r:id="rId24"/>
    <p:sldLayoutId id="2147483972" r:id="rId25"/>
    <p:sldLayoutId id="2147483897" r:id="rId26"/>
  </p:sldLayoutIdLst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2800" b="0" i="0" u="none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92" userDrawn="1">
          <p15:clr>
            <a:srgbClr val="F26B43"/>
          </p15:clr>
        </p15:guide>
        <p15:guide id="2" pos="336" userDrawn="1">
          <p15:clr>
            <a:srgbClr val="F26B43"/>
          </p15:clr>
        </p15:guide>
        <p15:guide id="3" pos="5448" userDrawn="1">
          <p15:clr>
            <a:srgbClr val="F26B43"/>
          </p15:clr>
        </p15:guide>
        <p15:guide id="4" orient="horz" pos="757" userDrawn="1">
          <p15:clr>
            <a:srgbClr val="F26B43"/>
          </p15:clr>
        </p15:guide>
        <p15:guide id="5" orient="horz" pos="335" userDrawn="1">
          <p15:clr>
            <a:srgbClr val="F26B43"/>
          </p15:clr>
        </p15:guide>
        <p15:guide id="6" pos="2876" userDrawn="1">
          <p15:clr>
            <a:srgbClr val="F26B43"/>
          </p15:clr>
        </p15:guide>
        <p15:guide id="7" orient="horz" pos="104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ve-devnet.cisco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9.tiff"/><Relationship Id="rId4" Type="http://schemas.openxmlformats.org/officeDocument/2006/relationships/hyperlink" Target="https://cep.cloudapps.cisco.com/cas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5.png"/><Relationship Id="rId3" Type="http://schemas.openxmlformats.org/officeDocument/2006/relationships/image" Target="../media/image6.tiff"/><Relationship Id="rId7" Type="http://schemas.openxmlformats.org/officeDocument/2006/relationships/image" Target="../media/image10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11" Type="http://schemas.openxmlformats.org/officeDocument/2006/relationships/image" Target="../media/image3.png"/><Relationship Id="rId5" Type="http://schemas.openxmlformats.org/officeDocument/2006/relationships/image" Target="../media/image8.tiff"/><Relationship Id="rId10" Type="http://schemas.openxmlformats.org/officeDocument/2006/relationships/image" Target="../media/image13.jpeg"/><Relationship Id="rId4" Type="http://schemas.openxmlformats.org/officeDocument/2006/relationships/image" Target="../media/image7.tiff"/><Relationship Id="rId9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9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14.png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9.xml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302232" y="4303298"/>
            <a:ext cx="4196615" cy="353907"/>
          </a:xfrm>
        </p:spPr>
        <p:txBody>
          <a:bodyPr/>
          <a:lstStyle/>
          <a:p>
            <a:r>
              <a:rPr lang="tr-TR" sz="1600"/>
              <a:t>FY21 CSAP ASEs</a:t>
            </a:r>
            <a:endParaRPr lang="en-US" sz="160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302232" y="4555034"/>
            <a:ext cx="6059773" cy="288131"/>
          </a:xfrm>
        </p:spPr>
        <p:txBody>
          <a:bodyPr/>
          <a:lstStyle/>
          <a:p>
            <a:r>
              <a:rPr lang="en-US" sz="1600"/>
              <a:t>May 2021</a:t>
            </a:r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335245" y="1248587"/>
            <a:ext cx="7264436" cy="644730"/>
          </a:xfrm>
        </p:spPr>
        <p:txBody>
          <a:bodyPr/>
          <a:lstStyle/>
          <a:p>
            <a:r>
              <a:rPr lang="en-US" sz="2800"/>
              <a:t>Meraki Car Plate Recognition and Webex Notification for Pickup Order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D0D9917-101A-934B-A723-2CBFE374C428}"/>
              </a:ext>
            </a:extLst>
          </p:cNvPr>
          <p:cNvSpPr txBox="1">
            <a:spLocks/>
          </p:cNvSpPr>
          <p:nvPr/>
        </p:nvSpPr>
        <p:spPr>
          <a:xfrm>
            <a:off x="302234" y="1949894"/>
            <a:ext cx="8777917" cy="1563774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Tx/>
              <a:buNone/>
              <a:defRPr lang="en-US" sz="1600" b="0" i="0" kern="1200" dirty="0" smtClean="0">
                <a:solidFill>
                  <a:schemeClr val="bg1"/>
                </a:solidFill>
                <a:latin typeface="+mn-lt"/>
                <a:ea typeface="+mn-ea"/>
                <a:cs typeface="CiscoSansTT ExtraLight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Global Sales Segment : </a:t>
            </a:r>
            <a:r>
              <a:rPr lang="tr-TR" sz="1100"/>
              <a:t>Global Enterprise</a:t>
            </a:r>
            <a:endParaRPr lang="en-US" sz="1100"/>
          </a:p>
          <a:p>
            <a:r>
              <a:rPr lang="en-US" sz="1100"/>
              <a:t>Industries :</a:t>
            </a:r>
            <a:r>
              <a:rPr lang="tr-TR" sz="1100"/>
              <a:t> Retail</a:t>
            </a:r>
          </a:p>
          <a:p>
            <a:r>
              <a:rPr lang="en-US" sz="1100"/>
              <a:t>LoB : Operations Automation</a:t>
            </a:r>
          </a:p>
          <a:p>
            <a:r>
              <a:rPr lang="en-US" sz="1100"/>
              <a:t>Architectural Plays : Enterprise </a:t>
            </a:r>
            <a:endParaRPr lang="tr-TR" sz="1100"/>
          </a:p>
          <a:p>
            <a:r>
              <a:rPr lang="en-US" sz="1100"/>
              <a:t>Sales Plays : Transform Customer Experience</a:t>
            </a:r>
            <a:endParaRPr lang="en-US" sz="1200"/>
          </a:p>
          <a:p>
            <a:endParaRPr lang="en-US" sz="110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4C21B5BF-2A4B-3742-9614-BBBF72A5FC91}"/>
              </a:ext>
            </a:extLst>
          </p:cNvPr>
          <p:cNvSpPr txBox="1">
            <a:spLocks/>
          </p:cNvSpPr>
          <p:nvPr/>
        </p:nvSpPr>
        <p:spPr>
          <a:xfrm>
            <a:off x="7753815" y="1067971"/>
            <a:ext cx="132633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panose="020B0604020202020204" pitchFamily="34" charset="0"/>
              <a:buNone/>
              <a:defRPr lang="en-US" sz="2200" b="0" i="0" kern="1200" baseline="0">
                <a:solidFill>
                  <a:schemeClr val="bg1"/>
                </a:solidFill>
                <a:latin typeface="+mj-lt"/>
                <a:ea typeface="ＭＳ Ｐゴシック" charset="0"/>
                <a:cs typeface="CiscoSansTT ExtraLight"/>
              </a:defRPr>
            </a:lvl1pPr>
            <a:lvl2pPr marL="304781" indent="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None/>
              <a:defRPr lang="en-US" sz="14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27401" indent="0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None/>
              <a:defRPr lang="en-US" sz="12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16694" indent="0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601221" indent="0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None/>
              <a:defRPr lang="en-US" sz="1100" kern="120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400"/>
              <a:t>GVE </a:t>
            </a:r>
            <a:r>
              <a:rPr lang="en-US" sz="1400" err="1"/>
              <a:t>Devnet</a:t>
            </a:r>
            <a:r>
              <a:rPr lang="en-US" sz="1400"/>
              <a:t> </a:t>
            </a:r>
          </a:p>
        </p:txBody>
      </p:sp>
      <p:pic>
        <p:nvPicPr>
          <p:cNvPr id="8" name="Picture 7" descr="A picture containing table, white, cake, plate&#10;&#10;Description automatically generated">
            <a:extLst>
              <a:ext uri="{FF2B5EF4-FFF2-40B4-BE49-F238E27FC236}">
                <a16:creationId xmlns:a16="http://schemas.microsoft.com/office/drawing/2014/main" id="{06BB44E2-191F-2C42-BA39-C0F334AE0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507" y="100533"/>
            <a:ext cx="838076" cy="882185"/>
          </a:xfrm>
          <a:prstGeom prst="rect">
            <a:avLst/>
          </a:prstGeom>
        </p:spPr>
      </p:pic>
      <p:sp>
        <p:nvSpPr>
          <p:cNvPr id="15" name="Subtitle 1">
            <a:extLst>
              <a:ext uri="{FF2B5EF4-FFF2-40B4-BE49-F238E27FC236}">
                <a16:creationId xmlns:a16="http://schemas.microsoft.com/office/drawing/2014/main" id="{DA6906EE-B046-404A-B56E-AFDA53783D6C}"/>
              </a:ext>
            </a:extLst>
          </p:cNvPr>
          <p:cNvSpPr txBox="1">
            <a:spLocks/>
          </p:cNvSpPr>
          <p:nvPr/>
        </p:nvSpPr>
        <p:spPr>
          <a:xfrm>
            <a:off x="305602" y="3890447"/>
            <a:ext cx="6060768" cy="51502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defRPr lang="en-US" sz="1800" b="0" i="0" kern="1200">
                <a:solidFill>
                  <a:schemeClr val="bg1">
                    <a:lumMod val="75000"/>
                  </a:schemeClr>
                </a:solidFill>
                <a:latin typeface="+mn-lt"/>
                <a:ea typeface="ＭＳ Ｐゴシック" charset="0"/>
                <a:cs typeface="CiscoSansTT ExtraLight"/>
              </a:defRPr>
            </a:lvl1pPr>
            <a:lvl2pPr marL="342856" indent="0" algn="ctr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None/>
              <a:defRPr lang="en-US" sz="14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CiscoSans"/>
              </a:defRPr>
            </a:lvl2pPr>
            <a:lvl3pPr marL="685720" indent="0" algn="ctr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None/>
              <a:defRPr lang="en-US" sz="12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CiscoSans"/>
              </a:defRPr>
            </a:lvl3pPr>
            <a:lvl4pPr marL="1028579" indent="0" algn="ctr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None/>
              <a:defRPr lang="en-US" sz="11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CiscoSans"/>
              </a:defRPr>
            </a:lvl4pPr>
            <a:lvl5pPr marL="1371441" indent="0" algn="ctr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None/>
              <a:defRPr lang="en-US" sz="1100" kern="1200">
                <a:solidFill>
                  <a:schemeClr val="tx1">
                    <a:tint val="75000"/>
                  </a:schemeClr>
                </a:solidFill>
                <a:latin typeface="+mn-lt"/>
                <a:ea typeface="ＭＳ Ｐゴシック" charset="0"/>
                <a:cs typeface="CiscoSans"/>
              </a:defRPr>
            </a:lvl5pPr>
            <a:lvl6pPr marL="1714297" indent="0" algn="ctr" defTabSz="685777" rtl="0" eaLnBrk="1" latinLnBrk="0" hangingPunct="1">
              <a:spcBef>
                <a:spcPts val="600"/>
              </a:spcBef>
              <a:buFont typeface="Arial" pitchFamily="34" charset="0"/>
              <a:buNone/>
              <a:defRPr sz="9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161" indent="0" algn="ctr" defTabSz="685777" rtl="0" eaLnBrk="1" latinLnBrk="0" hangingPunct="1">
              <a:spcBef>
                <a:spcPts val="600"/>
              </a:spcBef>
              <a:buFont typeface="Arial" pitchFamily="34" charset="0"/>
              <a:buNone/>
              <a:defRPr sz="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020" indent="0" algn="ctr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2882" indent="0" algn="ctr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tr-TR" sz="1600"/>
              <a:t>Muhammad Akbar, Hung Le and Swati Singh; Mentor: Alvin Lau </a:t>
            </a:r>
          </a:p>
        </p:txBody>
      </p:sp>
    </p:spTree>
    <p:extLst>
      <p:ext uri="{BB962C8B-B14F-4D97-AF65-F5344CB8AC3E}">
        <p14:creationId xmlns:p14="http://schemas.microsoft.com/office/powerpoint/2010/main" val="849761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CBAE5D5-0B64-3143-8BAB-EBDD4B40D3B3}"/>
              </a:ext>
            </a:extLst>
          </p:cNvPr>
          <p:cNvSpPr/>
          <p:nvPr/>
        </p:nvSpPr>
        <p:spPr>
          <a:xfrm rot="5400000">
            <a:off x="1525207" y="-1533310"/>
            <a:ext cx="560026" cy="412949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40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3D8E95-29B4-A14D-B29C-338724FC2C2B}"/>
              </a:ext>
            </a:extLst>
          </p:cNvPr>
          <p:cNvSpPr txBox="1"/>
          <p:nvPr/>
        </p:nvSpPr>
        <p:spPr>
          <a:xfrm>
            <a:off x="-6412" y="277523"/>
            <a:ext cx="3882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_tradnl" sz="2400" kern="0">
                <a:solidFill>
                  <a:srgbClr val="FFFFFF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Tools </a:t>
            </a:r>
            <a:r>
              <a:rPr lang="tr-TR" sz="2400" kern="0">
                <a:solidFill>
                  <a:srgbClr val="FFFFFF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and P</a:t>
            </a:r>
            <a:r>
              <a:rPr lang="es-ES_tradnl" sz="2400" kern="0" err="1">
                <a:solidFill>
                  <a:srgbClr val="FFFFFF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roducts</a:t>
            </a:r>
            <a:r>
              <a:rPr lang="tr-TR" sz="2400" kern="0">
                <a:solidFill>
                  <a:srgbClr val="FFFFFF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 </a:t>
            </a:r>
            <a:r>
              <a:rPr lang="es-ES_tradnl" sz="2400" kern="0">
                <a:solidFill>
                  <a:srgbClr val="FFFFFF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Used </a:t>
            </a:r>
            <a:endParaRPr lang="es-ES_tradnl" sz="1600" b="1" kern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CF32345-DB70-6A42-ADD1-7F11FD1C4F90}"/>
              </a:ext>
            </a:extLst>
          </p:cNvPr>
          <p:cNvSpPr txBox="1"/>
          <p:nvPr/>
        </p:nvSpPr>
        <p:spPr>
          <a:xfrm>
            <a:off x="537117" y="1217082"/>
            <a:ext cx="8069765" cy="15681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 defTabSz="684213">
              <a:lnSpc>
                <a:spcPct val="95000"/>
              </a:lnSpc>
              <a:spcBef>
                <a:spcPts val="1075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</a:pPr>
            <a:r>
              <a:rPr lang="tr-TR">
                <a:solidFill>
                  <a:schemeClr val="bg1"/>
                </a:solidFill>
                <a:latin typeface="Arial"/>
                <a:ea typeface="ＭＳ Ｐゴシック"/>
              </a:rPr>
              <a:t>Meraki MV</a:t>
            </a:r>
            <a:endParaRPr lang="tr-TR">
              <a:solidFill>
                <a:schemeClr val="bg1"/>
              </a:solidFill>
            </a:endParaRPr>
          </a:p>
          <a:p>
            <a:pPr marL="285750" indent="-285750" defTabSz="684213">
              <a:lnSpc>
                <a:spcPct val="95000"/>
              </a:lnSpc>
              <a:spcBef>
                <a:spcPts val="1075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</a:pPr>
            <a:r>
              <a:rPr lang="tr-TR">
                <a:solidFill>
                  <a:schemeClr val="bg1"/>
                </a:solidFill>
                <a:latin typeface="Arial"/>
                <a:ea typeface="ＭＳ Ｐゴシック"/>
              </a:rPr>
              <a:t>Webex </a:t>
            </a:r>
            <a:r>
              <a:rPr lang="tr-TR" err="1">
                <a:solidFill>
                  <a:schemeClr val="bg1"/>
                </a:solidFill>
                <a:latin typeface="Arial"/>
                <a:ea typeface="ＭＳ Ｐゴシック"/>
              </a:rPr>
              <a:t>Teams</a:t>
            </a:r>
            <a:endParaRPr lang="tr-TR">
              <a:solidFill>
                <a:schemeClr val="bg1"/>
              </a:solidFill>
              <a:latin typeface="Arial"/>
              <a:ea typeface="ＭＳ Ｐゴシック"/>
            </a:endParaRPr>
          </a:p>
          <a:p>
            <a:pPr marL="285750" indent="-285750" defTabSz="684213">
              <a:lnSpc>
                <a:spcPct val="95000"/>
              </a:lnSpc>
              <a:spcBef>
                <a:spcPts val="1075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1"/>
                </a:solidFill>
              </a:rPr>
              <a:t>Python 3</a:t>
            </a:r>
            <a:r>
              <a:rPr lang="tr-TR">
                <a:solidFill>
                  <a:schemeClr val="bg1"/>
                </a:solidFill>
              </a:rPr>
              <a:t>.8</a:t>
            </a:r>
          </a:p>
          <a:p>
            <a:pPr marL="285750" indent="-285750" defTabSz="684213">
              <a:lnSpc>
                <a:spcPct val="95000"/>
              </a:lnSpc>
              <a:spcBef>
                <a:spcPts val="1075"/>
              </a:spcBef>
              <a:buClr>
                <a:schemeClr val="tx2"/>
              </a:buClr>
              <a:buSzPct val="90000"/>
              <a:buFont typeface="Arial" panose="020B0604020202020204" pitchFamily="34" charset="0"/>
              <a:buChar char="•"/>
            </a:pPr>
            <a:r>
              <a:rPr lang="tr-TR">
                <a:solidFill>
                  <a:schemeClr val="bg1"/>
                </a:solidFill>
                <a:latin typeface="Arial"/>
                <a:ea typeface="ＭＳ Ｐゴシック"/>
              </a:rPr>
              <a:t>Google Vision OCR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52F803-2290-DD47-8EF7-07B8E5C56B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314" y="4586068"/>
            <a:ext cx="1766728" cy="377200"/>
          </a:xfrm>
          <a:prstGeom prst="rect">
            <a:avLst/>
          </a:prstGeom>
        </p:spPr>
      </p:pic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1FAF6947-943B-4447-935F-B48C1D57C7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262"/>
          <a:stretch/>
        </p:blipFill>
        <p:spPr>
          <a:xfrm>
            <a:off x="7869805" y="141267"/>
            <a:ext cx="712086" cy="462703"/>
          </a:xfrm>
          <a:prstGeom prst="rect">
            <a:avLst/>
          </a:prstGeom>
        </p:spPr>
      </p:pic>
      <p:pic>
        <p:nvPicPr>
          <p:cNvPr id="8" name="Picture 6" descr="Meraki — 2Fifteen Tech">
            <a:extLst>
              <a:ext uri="{FF2B5EF4-FFF2-40B4-BE49-F238E27FC236}">
                <a16:creationId xmlns:a16="http://schemas.microsoft.com/office/drawing/2014/main" id="{D4FF4361-78EF-774E-AB95-AF5280D27F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926" y="150180"/>
            <a:ext cx="444878" cy="44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loud Computing Services | Google Cloud">
            <a:extLst>
              <a:ext uri="{FF2B5EF4-FFF2-40B4-BE49-F238E27FC236}">
                <a16:creationId xmlns:a16="http://schemas.microsoft.com/office/drawing/2014/main" id="{C61B0F6E-9C5E-C24B-B135-72847E41C1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5" t="17924" r="29106" b="19310"/>
          <a:stretch/>
        </p:blipFill>
        <p:spPr bwMode="auto">
          <a:xfrm>
            <a:off x="8498783" y="168588"/>
            <a:ext cx="471260" cy="37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5808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0692355-C96D-1040-A108-461C6CC01329}"/>
              </a:ext>
            </a:extLst>
          </p:cNvPr>
          <p:cNvSpPr txBox="1"/>
          <p:nvPr/>
        </p:nvSpPr>
        <p:spPr>
          <a:xfrm>
            <a:off x="4787591" y="825190"/>
            <a:ext cx="4006225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+mn-lt"/>
              </a:rPr>
              <a:t>Check out the GVE </a:t>
            </a:r>
            <a:r>
              <a:rPr lang="en-US" err="1">
                <a:solidFill>
                  <a:schemeClr val="bg1"/>
                </a:solidFill>
                <a:latin typeface="+mn-lt"/>
              </a:rPr>
              <a:t>Devnet</a:t>
            </a:r>
            <a:r>
              <a:rPr lang="en-US">
                <a:solidFill>
                  <a:schemeClr val="bg1"/>
                </a:solidFill>
                <a:latin typeface="+mn-lt"/>
              </a:rPr>
              <a:t> team @</a:t>
            </a:r>
          </a:p>
          <a:p>
            <a:endParaRPr lang="en-US">
              <a:solidFill>
                <a:schemeClr val="bg1"/>
              </a:solidFill>
              <a:latin typeface="+mn-lt"/>
            </a:endParaRPr>
          </a:p>
          <a:p>
            <a:r>
              <a:rPr lang="en-CA">
                <a:hlinkClick r:id="rId3"/>
              </a:rPr>
              <a:t>https://gve-devnet.cisco.com/</a:t>
            </a:r>
            <a:endParaRPr lang="en-CA"/>
          </a:p>
          <a:p>
            <a:endParaRPr lang="en-CA">
              <a:latin typeface="+mn-lt"/>
            </a:endParaRPr>
          </a:p>
          <a:p>
            <a:endParaRPr lang="en-CA">
              <a:latin typeface="+mn-lt"/>
            </a:endParaRPr>
          </a:p>
          <a:p>
            <a:endParaRPr lang="en-CA">
              <a:latin typeface="+mn-lt"/>
            </a:endParaRPr>
          </a:p>
          <a:p>
            <a:endParaRPr lang="en-CA">
              <a:latin typeface="+mn-lt"/>
            </a:endParaRPr>
          </a:p>
          <a:p>
            <a:r>
              <a:rPr lang="en-CA">
                <a:solidFill>
                  <a:schemeClr val="bg1"/>
                </a:solidFill>
                <a:latin typeface="+mn-lt"/>
              </a:rPr>
              <a:t>Open a GVE case @</a:t>
            </a:r>
          </a:p>
          <a:p>
            <a:endParaRPr lang="en-CA">
              <a:latin typeface="+mn-lt"/>
            </a:endParaRPr>
          </a:p>
          <a:p>
            <a:r>
              <a:rPr lang="en-CA">
                <a:hlinkClick r:id="rId4"/>
              </a:rPr>
              <a:t>https://cep.cloudapps.cisco.com/case</a:t>
            </a:r>
            <a:endParaRPr lang="en-CA"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E565A1-5514-A04B-AE1F-3D1D7C2AA8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263928"/>
            <a:ext cx="4436757" cy="242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90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9">
            <a:extLst>
              <a:ext uri="{FF2B5EF4-FFF2-40B4-BE49-F238E27FC236}">
                <a16:creationId xmlns:a16="http://schemas.microsoft.com/office/drawing/2014/main" id="{9213C44F-2603-E44B-B04D-87BF516A4BB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9827" b="5799"/>
          <a:stretch/>
        </p:blipFill>
        <p:spPr>
          <a:xfrm>
            <a:off x="0" y="0"/>
            <a:ext cx="9144000" cy="5153957"/>
          </a:xfrm>
          <a:prstGeom prst="rect">
            <a:avLst/>
          </a:prstGeom>
          <a:gradFill flip="none" rotWithShape="1">
            <a:gsLst>
              <a:gs pos="36000">
                <a:srgbClr val="FFFFFF">
                  <a:alpha val="86000"/>
                </a:srgbClr>
              </a:gs>
              <a:gs pos="8000">
                <a:schemeClr val="bg1">
                  <a:alpha val="97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  <a:tileRect/>
          </a:gradFill>
          <a:ln>
            <a:noFill/>
          </a:ln>
          <a:effectLst/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4509A63-2F0D-9846-89B3-2A1721BAAA6E}"/>
              </a:ext>
            </a:extLst>
          </p:cNvPr>
          <p:cNvSpPr/>
          <p:nvPr/>
        </p:nvSpPr>
        <p:spPr>
          <a:xfrm rot="5400000">
            <a:off x="7539410" y="-1059565"/>
            <a:ext cx="551428" cy="308141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40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B75C40-C802-6A41-ACCA-F68F0119C64A}"/>
              </a:ext>
            </a:extLst>
          </p:cNvPr>
          <p:cNvSpPr txBox="1"/>
          <p:nvPr/>
        </p:nvSpPr>
        <p:spPr>
          <a:xfrm>
            <a:off x="6754797" y="259151"/>
            <a:ext cx="19805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_tradnl" sz="2400">
                <a:solidFill>
                  <a:schemeClr val="bg2"/>
                </a:solidFill>
              </a:rPr>
              <a:t>Retail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50F0635-47EF-374F-95CB-B5982EAD6EC1}"/>
              </a:ext>
            </a:extLst>
          </p:cNvPr>
          <p:cNvSpPr/>
          <p:nvPr/>
        </p:nvSpPr>
        <p:spPr>
          <a:xfrm rot="5400000">
            <a:off x="1732605" y="2053760"/>
            <a:ext cx="554980" cy="471326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s-ES_tradnl" sz="140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F6B7E4-A64D-BF4A-BDAF-35A76F7DADE0}"/>
              </a:ext>
            </a:extLst>
          </p:cNvPr>
          <p:cNvSpPr txBox="1"/>
          <p:nvPr/>
        </p:nvSpPr>
        <p:spPr>
          <a:xfrm>
            <a:off x="687213" y="4179919"/>
            <a:ext cx="36795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_tradnl" sz="2400" b="1" kern="0">
                <a:solidFill>
                  <a:srgbClr val="FFFFFF"/>
                </a:solidFill>
                <a:latin typeface="+mj-lt"/>
              </a:rPr>
              <a:t>Operations Automation
</a:t>
            </a:r>
          </a:p>
        </p:txBody>
      </p:sp>
    </p:spTree>
    <p:extLst>
      <p:ext uri="{BB962C8B-B14F-4D97-AF65-F5344CB8AC3E}">
        <p14:creationId xmlns:p14="http://schemas.microsoft.com/office/powerpoint/2010/main" val="2990575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5C6209CC-D530-C348-9C5C-53ED42A65707}"/>
              </a:ext>
            </a:extLst>
          </p:cNvPr>
          <p:cNvSpPr/>
          <p:nvPr/>
        </p:nvSpPr>
        <p:spPr>
          <a:xfrm rot="5400000">
            <a:off x="2699207" y="-3096259"/>
            <a:ext cx="617074" cy="71099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i="0" u="none" strike="noStrike" kern="1200" cap="none" spc="0" normalizeH="0" baseline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0019B5-7F49-A344-A05F-3363D686EE01}"/>
              </a:ext>
            </a:extLst>
          </p:cNvPr>
          <p:cNvSpPr txBox="1"/>
          <p:nvPr/>
        </p:nvSpPr>
        <p:spPr>
          <a:xfrm>
            <a:off x="-8504" y="276020"/>
            <a:ext cx="7029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>
                <a:solidFill>
                  <a:schemeClr val="bg2"/>
                </a:solidFill>
              </a:rPr>
              <a:t>Meraki Car Plate Recognition and Webex Notification for Pickup Order</a:t>
            </a:r>
            <a:endParaRPr lang="en-US" sz="1400" kern="0">
              <a:solidFill>
                <a:schemeClr val="bg2"/>
              </a:solidFill>
              <a:latin typeface="CiscoSansTT" panose="020B0503020201020303" pitchFamily="34" charset="0"/>
              <a:cs typeface="CiscoSansTT" panose="020B0503020201020303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7B8CA39-83A3-FF4F-BEAC-C49DA468A9FC}"/>
              </a:ext>
            </a:extLst>
          </p:cNvPr>
          <p:cNvSpPr/>
          <p:nvPr/>
        </p:nvSpPr>
        <p:spPr>
          <a:xfrm rot="5400000">
            <a:off x="3643569" y="-3322222"/>
            <a:ext cx="1231193" cy="9769668"/>
          </a:xfrm>
          <a:prstGeom prst="roundRect">
            <a:avLst>
              <a:gd name="adj" fmla="val 4597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i="0" u="none" strike="noStrike" kern="1200" cap="none" spc="0" normalizeH="0" baseline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6CCA3F-F48E-8749-ABC3-4DA34E932A80}"/>
              </a:ext>
            </a:extLst>
          </p:cNvPr>
          <p:cNvSpPr txBox="1"/>
          <p:nvPr/>
        </p:nvSpPr>
        <p:spPr>
          <a:xfrm>
            <a:off x="825279" y="1005814"/>
            <a:ext cx="3798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>
                <a:solidFill>
                  <a:schemeClr val="bg2"/>
                </a:solidFill>
                <a:latin typeface="+mj-lt"/>
              </a:rPr>
              <a:t>Business Needs/Challenges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40D061-733D-0140-82D8-B077894C1CC5}"/>
              </a:ext>
            </a:extLst>
          </p:cNvPr>
          <p:cNvSpPr txBox="1"/>
          <p:nvPr/>
        </p:nvSpPr>
        <p:spPr>
          <a:xfrm>
            <a:off x="490652" y="1351068"/>
            <a:ext cx="8653348" cy="4154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>
                <a:solidFill>
                  <a:schemeClr val="bg2"/>
                </a:solidFill>
                <a:latin typeface="+mn-lt"/>
                <a:ea typeface="ＭＳ Ｐゴシック"/>
              </a:rPr>
              <a:t>Need</a:t>
            </a:r>
            <a:r>
              <a:rPr lang="en-US" sz="1050">
                <a:solidFill>
                  <a:schemeClr val="bg2"/>
                </a:solidFill>
                <a:latin typeface="+mn-lt"/>
                <a:ea typeface="ＭＳ Ｐゴシック"/>
              </a:rPr>
              <a:t>: The customer requires an automated way to inform their employees when their customers arrive at the pickup stop for the order </a:t>
            </a:r>
            <a:endParaRPr lang="en-US" sz="1050">
              <a:solidFill>
                <a:schemeClr val="bg2"/>
              </a:solidFill>
              <a:latin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050" b="1">
                <a:solidFill>
                  <a:schemeClr val="bg2"/>
                </a:solidFill>
                <a:latin typeface="+mn-lt"/>
                <a:ea typeface="ＭＳ Ｐゴシック"/>
              </a:rPr>
              <a:t>Challenge</a:t>
            </a:r>
            <a:r>
              <a:rPr lang="en-US" sz="1050">
                <a:solidFill>
                  <a:schemeClr val="bg2"/>
                </a:solidFill>
                <a:latin typeface="+mn-lt"/>
                <a:ea typeface="ＭＳ Ｐゴシック"/>
              </a:rPr>
              <a:t>: Due to large number of customers arriving spontaneously it becomes challenging for employees to manually filter out the right order quickly</a:t>
            </a:r>
            <a:endParaRPr lang="en-US" sz="1050">
              <a:solidFill>
                <a:schemeClr val="bg2"/>
              </a:solidFill>
              <a:latin typeface="+mn-lt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2F26000-DC9C-1D4D-A22B-8FEA194FA855}"/>
              </a:ext>
            </a:extLst>
          </p:cNvPr>
          <p:cNvSpPr/>
          <p:nvPr/>
        </p:nvSpPr>
        <p:spPr>
          <a:xfrm rot="5400000">
            <a:off x="3614512" y="-1919542"/>
            <a:ext cx="1312565" cy="9769668"/>
          </a:xfrm>
          <a:prstGeom prst="roundRect">
            <a:avLst>
              <a:gd name="adj" fmla="val 4597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i="0" u="none" strike="noStrike" kern="1200" cap="none" spc="0" normalizeH="0" baseline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9ABF90E-B5EB-CE41-9A7C-72FE868F40BB}"/>
              </a:ext>
            </a:extLst>
          </p:cNvPr>
          <p:cNvSpPr txBox="1"/>
          <p:nvPr/>
        </p:nvSpPr>
        <p:spPr>
          <a:xfrm>
            <a:off x="844910" y="2445185"/>
            <a:ext cx="3798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>
                <a:solidFill>
                  <a:schemeClr val="bg2"/>
                </a:solidFill>
                <a:latin typeface="+mj-lt"/>
              </a:rPr>
              <a:t>Solution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164734-E2BC-FE42-9380-BAFB363087EE}"/>
              </a:ext>
            </a:extLst>
          </p:cNvPr>
          <p:cNvSpPr txBox="1"/>
          <p:nvPr/>
        </p:nvSpPr>
        <p:spPr>
          <a:xfrm>
            <a:off x="415839" y="2857355"/>
            <a:ext cx="8522342" cy="41549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tr-TR" sz="1050" noProof="1">
                <a:solidFill>
                  <a:schemeClr val="bg2"/>
                </a:solidFill>
                <a:latin typeface="+mn-lt"/>
                <a:ea typeface="ＭＳ Ｐゴシック"/>
              </a:rPr>
              <a:t>Created an automated script that captures the Meraki camera snapshot when the vehicle arrives, it then uses a machine learning algortihm to identify the car plate number and match it with the right order. If there is a match, it notifies all the employees with a ChatBot notification in Webex. </a:t>
            </a:r>
            <a:endParaRPr lang="en-US" sz="1050" noProof="1">
              <a:solidFill>
                <a:schemeClr val="bg2"/>
              </a:solidFill>
              <a:latin typeface="+mn-lt"/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BAE1D830-3BAD-2D49-ADD3-790DB11A1049}"/>
              </a:ext>
            </a:extLst>
          </p:cNvPr>
          <p:cNvSpPr/>
          <p:nvPr/>
        </p:nvSpPr>
        <p:spPr>
          <a:xfrm rot="5400000">
            <a:off x="3681320" y="-502968"/>
            <a:ext cx="1312564" cy="9769668"/>
          </a:xfrm>
          <a:prstGeom prst="roundRect">
            <a:avLst>
              <a:gd name="adj" fmla="val 45974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i="0" u="none" strike="noStrike" kern="1200" cap="none" spc="0" normalizeH="0" baseline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19DD0F-2274-FE4E-BF11-3117D470CD6B}"/>
              </a:ext>
            </a:extLst>
          </p:cNvPr>
          <p:cNvSpPr txBox="1"/>
          <p:nvPr/>
        </p:nvSpPr>
        <p:spPr>
          <a:xfrm>
            <a:off x="878162" y="3806027"/>
            <a:ext cx="3798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>
                <a:solidFill>
                  <a:schemeClr val="bg2"/>
                </a:solidFill>
                <a:latin typeface="+mj-lt"/>
              </a:rPr>
              <a:t>Business Outcomes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0C47A43-7D94-1D42-BC9A-833F6E199963}"/>
              </a:ext>
            </a:extLst>
          </p:cNvPr>
          <p:cNvSpPr txBox="1"/>
          <p:nvPr/>
        </p:nvSpPr>
        <p:spPr>
          <a:xfrm>
            <a:off x="490652" y="4218197"/>
            <a:ext cx="816269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>
                <a:solidFill>
                  <a:schemeClr val="bg2"/>
                </a:solidFill>
                <a:latin typeface="+mn-lt"/>
              </a:rPr>
              <a:t>Hassel free processing of all the incoming orders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100">
                <a:solidFill>
                  <a:schemeClr val="bg2"/>
                </a:solidFill>
                <a:latin typeface="+mn-lt"/>
              </a:rPr>
              <a:t>Move from manual processing to matching the order digitally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00">
              <a:solidFill>
                <a:schemeClr val="bg2"/>
              </a:solidFill>
              <a:latin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00">
              <a:solidFill>
                <a:schemeClr val="bg2"/>
              </a:solidFill>
              <a:latin typeface="+mn-lt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100">
              <a:solidFill>
                <a:schemeClr val="bg2"/>
              </a:solidFill>
              <a:latin typeface="+mn-lt"/>
            </a:endParaRPr>
          </a:p>
        </p:txBody>
      </p:sp>
      <p:grpSp>
        <p:nvGrpSpPr>
          <p:cNvPr id="23" name="Group 94">
            <a:extLst>
              <a:ext uri="{FF2B5EF4-FFF2-40B4-BE49-F238E27FC236}">
                <a16:creationId xmlns:a16="http://schemas.microsoft.com/office/drawing/2014/main" id="{2EA4B645-73B2-BE4D-9EE6-E0C816F55F2D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2193" y="3848260"/>
            <a:ext cx="567768" cy="521270"/>
            <a:chOff x="2649" y="1407"/>
            <a:chExt cx="464" cy="426"/>
          </a:xfrm>
        </p:grpSpPr>
        <p:sp>
          <p:nvSpPr>
            <p:cNvPr id="24" name="Freeform 95">
              <a:extLst>
                <a:ext uri="{FF2B5EF4-FFF2-40B4-BE49-F238E27FC236}">
                  <a16:creationId xmlns:a16="http://schemas.microsoft.com/office/drawing/2014/main" id="{40DE7BDA-CEC7-F444-873E-1A01A7DA1D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9" y="1407"/>
              <a:ext cx="464" cy="426"/>
            </a:xfrm>
            <a:custGeom>
              <a:avLst/>
              <a:gdLst>
                <a:gd name="T0" fmla="*/ 189 w 377"/>
                <a:gd name="T1" fmla="*/ 32 h 354"/>
                <a:gd name="T2" fmla="*/ 332 w 377"/>
                <a:gd name="T3" fmla="*/ 157 h 354"/>
                <a:gd name="T4" fmla="*/ 209 w 377"/>
                <a:gd name="T5" fmla="*/ 320 h 354"/>
                <a:gd name="T6" fmla="*/ 189 w 377"/>
                <a:gd name="T7" fmla="*/ 322 h 354"/>
                <a:gd name="T8" fmla="*/ 45 w 377"/>
                <a:gd name="T9" fmla="*/ 197 h 354"/>
                <a:gd name="T10" fmla="*/ 168 w 377"/>
                <a:gd name="T11" fmla="*/ 33 h 354"/>
                <a:gd name="T12" fmla="*/ 189 w 377"/>
                <a:gd name="T13" fmla="*/ 32 h 354"/>
                <a:gd name="T14" fmla="*/ 189 w 377"/>
                <a:gd name="T15" fmla="*/ 0 h 354"/>
                <a:gd name="T16" fmla="*/ 189 w 377"/>
                <a:gd name="T17" fmla="*/ 0 h 354"/>
                <a:gd name="T18" fmla="*/ 164 w 377"/>
                <a:gd name="T19" fmla="*/ 2 h 354"/>
                <a:gd name="T20" fmla="*/ 13 w 377"/>
                <a:gd name="T21" fmla="*/ 201 h 354"/>
                <a:gd name="T22" fmla="*/ 189 w 377"/>
                <a:gd name="T23" fmla="*/ 354 h 354"/>
                <a:gd name="T24" fmla="*/ 213 w 377"/>
                <a:gd name="T25" fmla="*/ 352 h 354"/>
                <a:gd name="T26" fmla="*/ 364 w 377"/>
                <a:gd name="T27" fmla="*/ 152 h 354"/>
                <a:gd name="T28" fmla="*/ 189 w 377"/>
                <a:gd name="T29" fmla="*/ 0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77" h="354">
                  <a:moveTo>
                    <a:pt x="189" y="32"/>
                  </a:moveTo>
                  <a:cubicBezTo>
                    <a:pt x="260" y="32"/>
                    <a:pt x="322" y="84"/>
                    <a:pt x="332" y="157"/>
                  </a:cubicBezTo>
                  <a:cubicBezTo>
                    <a:pt x="343" y="236"/>
                    <a:pt x="288" y="309"/>
                    <a:pt x="209" y="320"/>
                  </a:cubicBezTo>
                  <a:cubicBezTo>
                    <a:pt x="202" y="321"/>
                    <a:pt x="195" y="322"/>
                    <a:pt x="189" y="322"/>
                  </a:cubicBezTo>
                  <a:cubicBezTo>
                    <a:pt x="117" y="322"/>
                    <a:pt x="55" y="269"/>
                    <a:pt x="45" y="197"/>
                  </a:cubicBezTo>
                  <a:cubicBezTo>
                    <a:pt x="34" y="118"/>
                    <a:pt x="89" y="44"/>
                    <a:pt x="168" y="33"/>
                  </a:cubicBezTo>
                  <a:cubicBezTo>
                    <a:pt x="175" y="32"/>
                    <a:pt x="182" y="32"/>
                    <a:pt x="189" y="32"/>
                  </a:cubicBezTo>
                  <a:moveTo>
                    <a:pt x="189" y="0"/>
                  </a:moveTo>
                  <a:cubicBezTo>
                    <a:pt x="189" y="0"/>
                    <a:pt x="189" y="0"/>
                    <a:pt x="189" y="0"/>
                  </a:cubicBezTo>
                  <a:cubicBezTo>
                    <a:pt x="180" y="0"/>
                    <a:pt x="172" y="0"/>
                    <a:pt x="164" y="2"/>
                  </a:cubicBezTo>
                  <a:cubicBezTo>
                    <a:pt x="67" y="15"/>
                    <a:pt x="0" y="105"/>
                    <a:pt x="13" y="201"/>
                  </a:cubicBezTo>
                  <a:cubicBezTo>
                    <a:pt x="26" y="288"/>
                    <a:pt x="101" y="354"/>
                    <a:pt x="189" y="354"/>
                  </a:cubicBezTo>
                  <a:cubicBezTo>
                    <a:pt x="197" y="354"/>
                    <a:pt x="205" y="353"/>
                    <a:pt x="213" y="352"/>
                  </a:cubicBezTo>
                  <a:cubicBezTo>
                    <a:pt x="310" y="338"/>
                    <a:pt x="377" y="249"/>
                    <a:pt x="364" y="152"/>
                  </a:cubicBezTo>
                  <a:cubicBezTo>
                    <a:pt x="352" y="65"/>
                    <a:pt x="276" y="0"/>
                    <a:pt x="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96">
              <a:extLst>
                <a:ext uri="{FF2B5EF4-FFF2-40B4-BE49-F238E27FC236}">
                  <a16:creationId xmlns:a16="http://schemas.microsoft.com/office/drawing/2014/main" id="{DB5E2A2C-047E-8545-81C3-E3D7BAFA29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730" y="1482"/>
              <a:ext cx="297" cy="275"/>
            </a:xfrm>
            <a:custGeom>
              <a:avLst/>
              <a:gdLst>
                <a:gd name="T0" fmla="*/ 123 w 241"/>
                <a:gd name="T1" fmla="*/ 32 h 229"/>
                <a:gd name="T2" fmla="*/ 205 w 241"/>
                <a:gd name="T3" fmla="*/ 103 h 229"/>
                <a:gd name="T4" fmla="*/ 134 w 241"/>
                <a:gd name="T5" fmla="*/ 197 h 229"/>
                <a:gd name="T6" fmla="*/ 123 w 241"/>
                <a:gd name="T7" fmla="*/ 197 h 229"/>
                <a:gd name="T8" fmla="*/ 41 w 241"/>
                <a:gd name="T9" fmla="*/ 126 h 229"/>
                <a:gd name="T10" fmla="*/ 111 w 241"/>
                <a:gd name="T11" fmla="*/ 33 h 229"/>
                <a:gd name="T12" fmla="*/ 123 w 241"/>
                <a:gd name="T13" fmla="*/ 32 h 229"/>
                <a:gd name="T14" fmla="*/ 123 w 241"/>
                <a:gd name="T15" fmla="*/ 0 h 229"/>
                <a:gd name="T16" fmla="*/ 107 w 241"/>
                <a:gd name="T17" fmla="*/ 1 h 229"/>
                <a:gd name="T18" fmla="*/ 9 w 241"/>
                <a:gd name="T19" fmla="*/ 131 h 229"/>
                <a:gd name="T20" fmla="*/ 123 w 241"/>
                <a:gd name="T21" fmla="*/ 229 h 229"/>
                <a:gd name="T22" fmla="*/ 139 w 241"/>
                <a:gd name="T23" fmla="*/ 228 h 229"/>
                <a:gd name="T24" fmla="*/ 214 w 241"/>
                <a:gd name="T25" fmla="*/ 184 h 229"/>
                <a:gd name="T26" fmla="*/ 236 w 241"/>
                <a:gd name="T27" fmla="*/ 99 h 229"/>
                <a:gd name="T28" fmla="*/ 123 w 241"/>
                <a:gd name="T29" fmla="*/ 0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41" h="229">
                  <a:moveTo>
                    <a:pt x="123" y="32"/>
                  </a:moveTo>
                  <a:cubicBezTo>
                    <a:pt x="163" y="32"/>
                    <a:pt x="199" y="62"/>
                    <a:pt x="205" y="103"/>
                  </a:cubicBezTo>
                  <a:cubicBezTo>
                    <a:pt x="211" y="148"/>
                    <a:pt x="179" y="190"/>
                    <a:pt x="134" y="197"/>
                  </a:cubicBezTo>
                  <a:cubicBezTo>
                    <a:pt x="130" y="197"/>
                    <a:pt x="126" y="197"/>
                    <a:pt x="123" y="197"/>
                  </a:cubicBezTo>
                  <a:cubicBezTo>
                    <a:pt x="82" y="197"/>
                    <a:pt x="46" y="168"/>
                    <a:pt x="41" y="126"/>
                  </a:cubicBezTo>
                  <a:cubicBezTo>
                    <a:pt x="34" y="81"/>
                    <a:pt x="66" y="39"/>
                    <a:pt x="111" y="33"/>
                  </a:cubicBezTo>
                  <a:cubicBezTo>
                    <a:pt x="115" y="32"/>
                    <a:pt x="119" y="32"/>
                    <a:pt x="123" y="32"/>
                  </a:cubicBezTo>
                  <a:moveTo>
                    <a:pt x="123" y="0"/>
                  </a:moveTo>
                  <a:cubicBezTo>
                    <a:pt x="117" y="0"/>
                    <a:pt x="112" y="0"/>
                    <a:pt x="107" y="1"/>
                  </a:cubicBezTo>
                  <a:cubicBezTo>
                    <a:pt x="44" y="10"/>
                    <a:pt x="0" y="68"/>
                    <a:pt x="9" y="131"/>
                  </a:cubicBezTo>
                  <a:cubicBezTo>
                    <a:pt x="17" y="187"/>
                    <a:pt x="66" y="229"/>
                    <a:pt x="123" y="229"/>
                  </a:cubicBezTo>
                  <a:cubicBezTo>
                    <a:pt x="128" y="229"/>
                    <a:pt x="133" y="229"/>
                    <a:pt x="139" y="228"/>
                  </a:cubicBezTo>
                  <a:cubicBezTo>
                    <a:pt x="169" y="224"/>
                    <a:pt x="196" y="208"/>
                    <a:pt x="214" y="184"/>
                  </a:cubicBezTo>
                  <a:cubicBezTo>
                    <a:pt x="233" y="159"/>
                    <a:pt x="241" y="129"/>
                    <a:pt x="236" y="99"/>
                  </a:cubicBezTo>
                  <a:cubicBezTo>
                    <a:pt x="228" y="42"/>
                    <a:pt x="180" y="0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97">
              <a:extLst>
                <a:ext uri="{FF2B5EF4-FFF2-40B4-BE49-F238E27FC236}">
                  <a16:creationId xmlns:a16="http://schemas.microsoft.com/office/drawing/2014/main" id="{7176E65A-C6E5-8B44-A2F0-341442DEFA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6" y="1567"/>
              <a:ext cx="109" cy="106"/>
            </a:xfrm>
            <a:custGeom>
              <a:avLst/>
              <a:gdLst>
                <a:gd name="T0" fmla="*/ 50 w 89"/>
                <a:gd name="T1" fmla="*/ 85 h 88"/>
                <a:gd name="T2" fmla="*/ 4 w 89"/>
                <a:gd name="T3" fmla="*/ 49 h 88"/>
                <a:gd name="T4" fmla="*/ 39 w 89"/>
                <a:gd name="T5" fmla="*/ 3 h 88"/>
                <a:gd name="T6" fmla="*/ 86 w 89"/>
                <a:gd name="T7" fmla="*/ 38 h 88"/>
                <a:gd name="T8" fmla="*/ 50 w 89"/>
                <a:gd name="T9" fmla="*/ 8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88">
                  <a:moveTo>
                    <a:pt x="50" y="85"/>
                  </a:moveTo>
                  <a:cubicBezTo>
                    <a:pt x="28" y="88"/>
                    <a:pt x="7" y="72"/>
                    <a:pt x="4" y="49"/>
                  </a:cubicBezTo>
                  <a:cubicBezTo>
                    <a:pt x="0" y="27"/>
                    <a:pt x="16" y="6"/>
                    <a:pt x="39" y="3"/>
                  </a:cubicBezTo>
                  <a:cubicBezTo>
                    <a:pt x="61" y="0"/>
                    <a:pt x="82" y="15"/>
                    <a:pt x="86" y="38"/>
                  </a:cubicBezTo>
                  <a:cubicBezTo>
                    <a:pt x="89" y="61"/>
                    <a:pt x="73" y="82"/>
                    <a:pt x="50" y="8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6064CB9-2B12-3043-BF05-04C21DC1FE04}"/>
              </a:ext>
            </a:extLst>
          </p:cNvPr>
          <p:cNvGrpSpPr>
            <a:grpSpLocks noChangeAspect="1"/>
          </p:cNvGrpSpPr>
          <p:nvPr/>
        </p:nvGrpSpPr>
        <p:grpSpPr>
          <a:xfrm>
            <a:off x="132016" y="1063756"/>
            <a:ext cx="437945" cy="396103"/>
            <a:chOff x="3461667" y="-394359"/>
            <a:chExt cx="313990" cy="283991"/>
          </a:xfrm>
        </p:grpSpPr>
        <p:sp>
          <p:nvSpPr>
            <p:cNvPr id="29" name="Freeform 96">
              <a:extLst>
                <a:ext uri="{FF2B5EF4-FFF2-40B4-BE49-F238E27FC236}">
                  <a16:creationId xmlns:a16="http://schemas.microsoft.com/office/drawing/2014/main" id="{5733F488-FCCD-B74B-9AE8-10D8A940C0E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506666" y="-247364"/>
              <a:ext cx="119996" cy="136996"/>
            </a:xfrm>
            <a:custGeom>
              <a:avLst/>
              <a:gdLst>
                <a:gd name="T0" fmla="*/ 120 w 120"/>
                <a:gd name="T1" fmla="*/ 0 h 137"/>
                <a:gd name="T2" fmla="*/ 0 w 120"/>
                <a:gd name="T3" fmla="*/ 0 h 137"/>
                <a:gd name="T4" fmla="*/ 0 w 120"/>
                <a:gd name="T5" fmla="*/ 137 h 137"/>
                <a:gd name="T6" fmla="*/ 120 w 120"/>
                <a:gd name="T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137">
                  <a:moveTo>
                    <a:pt x="120" y="0"/>
                  </a:moveTo>
                  <a:lnTo>
                    <a:pt x="0" y="0"/>
                  </a:lnTo>
                  <a:lnTo>
                    <a:pt x="0" y="137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00B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97">
              <a:extLst>
                <a:ext uri="{FF2B5EF4-FFF2-40B4-BE49-F238E27FC236}">
                  <a16:creationId xmlns:a16="http://schemas.microsoft.com/office/drawing/2014/main" id="{9AA3D07B-6A90-8846-9A97-A5A508C3B9A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61667" y="-394359"/>
              <a:ext cx="313990" cy="193994"/>
            </a:xfrm>
            <a:custGeom>
              <a:avLst/>
              <a:gdLst>
                <a:gd name="T0" fmla="*/ 119 w 133"/>
                <a:gd name="T1" fmla="*/ 82 h 82"/>
                <a:gd name="T2" fmla="*/ 14 w 133"/>
                <a:gd name="T3" fmla="*/ 82 h 82"/>
                <a:gd name="T4" fmla="*/ 0 w 133"/>
                <a:gd name="T5" fmla="*/ 68 h 82"/>
                <a:gd name="T6" fmla="*/ 0 w 133"/>
                <a:gd name="T7" fmla="*/ 14 h 82"/>
                <a:gd name="T8" fmla="*/ 14 w 133"/>
                <a:gd name="T9" fmla="*/ 0 h 82"/>
                <a:gd name="T10" fmla="*/ 119 w 133"/>
                <a:gd name="T11" fmla="*/ 0 h 82"/>
                <a:gd name="T12" fmla="*/ 133 w 133"/>
                <a:gd name="T13" fmla="*/ 14 h 82"/>
                <a:gd name="T14" fmla="*/ 133 w 133"/>
                <a:gd name="T15" fmla="*/ 68 h 82"/>
                <a:gd name="T16" fmla="*/ 119 w 133"/>
                <a:gd name="T17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3" h="82">
                  <a:moveTo>
                    <a:pt x="119" y="82"/>
                  </a:moveTo>
                  <a:cubicBezTo>
                    <a:pt x="14" y="82"/>
                    <a:pt x="14" y="82"/>
                    <a:pt x="14" y="82"/>
                  </a:cubicBezTo>
                  <a:cubicBezTo>
                    <a:pt x="6" y="82"/>
                    <a:pt x="0" y="75"/>
                    <a:pt x="0" y="68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6" y="0"/>
                    <a:pt x="14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27" y="0"/>
                    <a:pt x="133" y="6"/>
                    <a:pt x="133" y="14"/>
                  </a:cubicBezTo>
                  <a:cubicBezTo>
                    <a:pt x="133" y="68"/>
                    <a:pt x="133" y="68"/>
                    <a:pt x="133" y="68"/>
                  </a:cubicBezTo>
                  <a:cubicBezTo>
                    <a:pt x="133" y="75"/>
                    <a:pt x="127" y="82"/>
                    <a:pt x="119" y="82"/>
                  </a:cubicBezTo>
                  <a:close/>
                </a:path>
              </a:pathLst>
            </a:custGeom>
            <a:solidFill>
              <a:srgbClr val="00BC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5">
            <a:extLst>
              <a:ext uri="{FF2B5EF4-FFF2-40B4-BE49-F238E27FC236}">
                <a16:creationId xmlns:a16="http://schemas.microsoft.com/office/drawing/2014/main" id="{BD993013-94D1-464E-A114-5D15D90FBFCE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-8504" y="2454360"/>
            <a:ext cx="718985" cy="368014"/>
            <a:chOff x="2099" y="1220"/>
            <a:chExt cx="1561" cy="799"/>
          </a:xfrm>
        </p:grpSpPr>
        <p:sp>
          <p:nvSpPr>
            <p:cNvPr id="36" name="Freeform 36">
              <a:extLst>
                <a:ext uri="{FF2B5EF4-FFF2-40B4-BE49-F238E27FC236}">
                  <a16:creationId xmlns:a16="http://schemas.microsoft.com/office/drawing/2014/main" id="{B32ACA17-D4A6-A542-9BBD-E857845064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9" y="1220"/>
              <a:ext cx="1561" cy="799"/>
            </a:xfrm>
            <a:custGeom>
              <a:avLst/>
              <a:gdLst>
                <a:gd name="T0" fmla="*/ 1131 w 1274"/>
                <a:gd name="T1" fmla="*/ 191 h 667"/>
                <a:gd name="T2" fmla="*/ 651 w 1274"/>
                <a:gd name="T3" fmla="*/ 191 h 667"/>
                <a:gd name="T4" fmla="*/ 617 w 1274"/>
                <a:gd name="T5" fmla="*/ 195 h 667"/>
                <a:gd name="T6" fmla="*/ 314 w 1274"/>
                <a:gd name="T7" fmla="*/ 0 h 667"/>
                <a:gd name="T8" fmla="*/ 0 w 1274"/>
                <a:gd name="T9" fmla="*/ 222 h 667"/>
                <a:gd name="T10" fmla="*/ 286 w 1274"/>
                <a:gd name="T11" fmla="*/ 222 h 667"/>
                <a:gd name="T12" fmla="*/ 387 w 1274"/>
                <a:gd name="T13" fmla="*/ 322 h 667"/>
                <a:gd name="T14" fmla="*/ 387 w 1274"/>
                <a:gd name="T15" fmla="*/ 345 h 667"/>
                <a:gd name="T16" fmla="*/ 286 w 1274"/>
                <a:gd name="T17" fmla="*/ 446 h 667"/>
                <a:gd name="T18" fmla="*/ 0 w 1274"/>
                <a:gd name="T19" fmla="*/ 446 h 667"/>
                <a:gd name="T20" fmla="*/ 314 w 1274"/>
                <a:gd name="T21" fmla="*/ 667 h 667"/>
                <a:gd name="T22" fmla="*/ 617 w 1274"/>
                <a:gd name="T23" fmla="*/ 472 h 667"/>
                <a:gd name="T24" fmla="*/ 651 w 1274"/>
                <a:gd name="T25" fmla="*/ 476 h 667"/>
                <a:gd name="T26" fmla="*/ 1131 w 1274"/>
                <a:gd name="T27" fmla="*/ 476 h 667"/>
                <a:gd name="T28" fmla="*/ 1274 w 1274"/>
                <a:gd name="T29" fmla="*/ 334 h 667"/>
                <a:gd name="T30" fmla="*/ 1274 w 1274"/>
                <a:gd name="T31" fmla="*/ 334 h 667"/>
                <a:gd name="T32" fmla="*/ 1131 w 1274"/>
                <a:gd name="T33" fmla="*/ 191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274" h="667">
                  <a:moveTo>
                    <a:pt x="1131" y="191"/>
                  </a:moveTo>
                  <a:cubicBezTo>
                    <a:pt x="651" y="191"/>
                    <a:pt x="651" y="191"/>
                    <a:pt x="651" y="191"/>
                  </a:cubicBezTo>
                  <a:cubicBezTo>
                    <a:pt x="639" y="191"/>
                    <a:pt x="628" y="192"/>
                    <a:pt x="617" y="195"/>
                  </a:cubicBezTo>
                  <a:cubicBezTo>
                    <a:pt x="564" y="80"/>
                    <a:pt x="448" y="0"/>
                    <a:pt x="314" y="0"/>
                  </a:cubicBezTo>
                  <a:cubicBezTo>
                    <a:pt x="169" y="0"/>
                    <a:pt x="47" y="93"/>
                    <a:pt x="0" y="222"/>
                  </a:cubicBezTo>
                  <a:cubicBezTo>
                    <a:pt x="286" y="222"/>
                    <a:pt x="286" y="222"/>
                    <a:pt x="286" y="222"/>
                  </a:cubicBezTo>
                  <a:cubicBezTo>
                    <a:pt x="341" y="222"/>
                    <a:pt x="387" y="267"/>
                    <a:pt x="387" y="322"/>
                  </a:cubicBezTo>
                  <a:cubicBezTo>
                    <a:pt x="387" y="345"/>
                    <a:pt x="387" y="345"/>
                    <a:pt x="387" y="345"/>
                  </a:cubicBezTo>
                  <a:cubicBezTo>
                    <a:pt x="387" y="400"/>
                    <a:pt x="341" y="446"/>
                    <a:pt x="286" y="446"/>
                  </a:cubicBezTo>
                  <a:cubicBezTo>
                    <a:pt x="0" y="446"/>
                    <a:pt x="0" y="446"/>
                    <a:pt x="0" y="446"/>
                  </a:cubicBezTo>
                  <a:cubicBezTo>
                    <a:pt x="47" y="574"/>
                    <a:pt x="169" y="667"/>
                    <a:pt x="314" y="667"/>
                  </a:cubicBezTo>
                  <a:cubicBezTo>
                    <a:pt x="448" y="667"/>
                    <a:pt x="564" y="587"/>
                    <a:pt x="617" y="472"/>
                  </a:cubicBezTo>
                  <a:cubicBezTo>
                    <a:pt x="628" y="475"/>
                    <a:pt x="639" y="476"/>
                    <a:pt x="651" y="476"/>
                  </a:cubicBezTo>
                  <a:cubicBezTo>
                    <a:pt x="1131" y="476"/>
                    <a:pt x="1131" y="476"/>
                    <a:pt x="1131" y="476"/>
                  </a:cubicBezTo>
                  <a:cubicBezTo>
                    <a:pt x="1210" y="476"/>
                    <a:pt x="1274" y="412"/>
                    <a:pt x="1274" y="334"/>
                  </a:cubicBezTo>
                  <a:cubicBezTo>
                    <a:pt x="1274" y="334"/>
                    <a:pt x="1274" y="334"/>
                    <a:pt x="1274" y="334"/>
                  </a:cubicBezTo>
                  <a:cubicBezTo>
                    <a:pt x="1274" y="255"/>
                    <a:pt x="1210" y="191"/>
                    <a:pt x="1131" y="1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7">
              <a:extLst>
                <a:ext uri="{FF2B5EF4-FFF2-40B4-BE49-F238E27FC236}">
                  <a16:creationId xmlns:a16="http://schemas.microsoft.com/office/drawing/2014/main" id="{D98B8DF5-90B2-9B4F-8451-CCD6FDA9A5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8" y="1571"/>
              <a:ext cx="587" cy="98"/>
            </a:xfrm>
            <a:custGeom>
              <a:avLst/>
              <a:gdLst>
                <a:gd name="T0" fmla="*/ 438 w 479"/>
                <a:gd name="T1" fmla="*/ 82 h 82"/>
                <a:gd name="T2" fmla="*/ 41 w 479"/>
                <a:gd name="T3" fmla="*/ 82 h 82"/>
                <a:gd name="T4" fmla="*/ 0 w 479"/>
                <a:gd name="T5" fmla="*/ 41 h 82"/>
                <a:gd name="T6" fmla="*/ 0 w 479"/>
                <a:gd name="T7" fmla="*/ 41 h 82"/>
                <a:gd name="T8" fmla="*/ 41 w 479"/>
                <a:gd name="T9" fmla="*/ 0 h 82"/>
                <a:gd name="T10" fmla="*/ 438 w 479"/>
                <a:gd name="T11" fmla="*/ 0 h 82"/>
                <a:gd name="T12" fmla="*/ 479 w 479"/>
                <a:gd name="T13" fmla="*/ 41 h 82"/>
                <a:gd name="T14" fmla="*/ 479 w 479"/>
                <a:gd name="T15" fmla="*/ 41 h 82"/>
                <a:gd name="T16" fmla="*/ 438 w 479"/>
                <a:gd name="T17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9" h="82">
                  <a:moveTo>
                    <a:pt x="438" y="82"/>
                  </a:moveTo>
                  <a:cubicBezTo>
                    <a:pt x="41" y="82"/>
                    <a:pt x="41" y="82"/>
                    <a:pt x="41" y="82"/>
                  </a:cubicBezTo>
                  <a:cubicBezTo>
                    <a:pt x="19" y="82"/>
                    <a:pt x="0" y="63"/>
                    <a:pt x="0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8"/>
                    <a:pt x="19" y="0"/>
                    <a:pt x="41" y="0"/>
                  </a:cubicBezTo>
                  <a:cubicBezTo>
                    <a:pt x="438" y="0"/>
                    <a:pt x="438" y="0"/>
                    <a:pt x="438" y="0"/>
                  </a:cubicBezTo>
                  <a:cubicBezTo>
                    <a:pt x="461" y="0"/>
                    <a:pt x="479" y="18"/>
                    <a:pt x="479" y="41"/>
                  </a:cubicBezTo>
                  <a:cubicBezTo>
                    <a:pt x="479" y="41"/>
                    <a:pt x="479" y="41"/>
                    <a:pt x="479" y="41"/>
                  </a:cubicBezTo>
                  <a:cubicBezTo>
                    <a:pt x="479" y="63"/>
                    <a:pt x="461" y="82"/>
                    <a:pt x="438" y="8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34" name="Picture 33" descr="A close up of a logo&#10;&#10;Description automatically generated">
            <a:extLst>
              <a:ext uri="{FF2B5EF4-FFF2-40B4-BE49-F238E27FC236}">
                <a16:creationId xmlns:a16="http://schemas.microsoft.com/office/drawing/2014/main" id="{53A20199-0FFA-4946-8DF9-885803B857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7262"/>
          <a:stretch/>
        </p:blipFill>
        <p:spPr>
          <a:xfrm>
            <a:off x="7869805" y="141267"/>
            <a:ext cx="712086" cy="462703"/>
          </a:xfrm>
          <a:prstGeom prst="rect">
            <a:avLst/>
          </a:prstGeom>
        </p:spPr>
      </p:pic>
      <p:pic>
        <p:nvPicPr>
          <p:cNvPr id="38" name="Picture 6" descr="Meraki — 2Fifteen Tech">
            <a:extLst>
              <a:ext uri="{FF2B5EF4-FFF2-40B4-BE49-F238E27FC236}">
                <a16:creationId xmlns:a16="http://schemas.microsoft.com/office/drawing/2014/main" id="{69E8E4B6-9A09-054B-A40E-651906E7BD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926" y="150180"/>
            <a:ext cx="444878" cy="44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9" name="Picture 2" descr="Cloud Computing Services | Google Cloud">
            <a:extLst>
              <a:ext uri="{FF2B5EF4-FFF2-40B4-BE49-F238E27FC236}">
                <a16:creationId xmlns:a16="http://schemas.microsoft.com/office/drawing/2014/main" id="{F4D8E416-0CC3-B049-8106-0746968425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5" t="17924" r="29106" b="19310"/>
          <a:stretch/>
        </p:blipFill>
        <p:spPr bwMode="auto">
          <a:xfrm>
            <a:off x="8498783" y="168588"/>
            <a:ext cx="471260" cy="37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6849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>
            <a:extLst>
              <a:ext uri="{FF2B5EF4-FFF2-40B4-BE49-F238E27FC236}">
                <a16:creationId xmlns:a16="http://schemas.microsoft.com/office/drawing/2014/main" id="{7C0D3499-012D-CF47-BCD0-8300B12918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980" y="1616294"/>
            <a:ext cx="543157" cy="554981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E5F840AF-DAF7-6342-A0E2-D67E544A6BAA}"/>
              </a:ext>
            </a:extLst>
          </p:cNvPr>
          <p:cNvSpPr txBox="1"/>
          <p:nvPr/>
        </p:nvSpPr>
        <p:spPr>
          <a:xfrm>
            <a:off x="478180" y="2168785"/>
            <a:ext cx="2251885" cy="26161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457189"/>
            <a:r>
              <a:rPr lang="en-GB" sz="1100" b="1">
                <a:solidFill>
                  <a:srgbClr val="005073"/>
                </a:solidFill>
                <a:latin typeface="CiscoSansTT ExtraLight"/>
              </a:rPr>
              <a:t>Vehicles are detected on camera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B75C020-2D51-BF40-A246-9A03421B7B46}"/>
              </a:ext>
            </a:extLst>
          </p:cNvPr>
          <p:cNvGrpSpPr>
            <a:grpSpLocks noChangeAspect="1"/>
          </p:cNvGrpSpPr>
          <p:nvPr/>
        </p:nvGrpSpPr>
        <p:grpSpPr>
          <a:xfrm>
            <a:off x="2297401" y="2884291"/>
            <a:ext cx="870872" cy="369333"/>
            <a:chOff x="7413625" y="909638"/>
            <a:chExt cx="1167897" cy="495300"/>
          </a:xfrm>
        </p:grpSpPr>
        <p:sp>
          <p:nvSpPr>
            <p:cNvPr id="47" name="Freeform 56">
              <a:extLst>
                <a:ext uri="{FF2B5EF4-FFF2-40B4-BE49-F238E27FC236}">
                  <a16:creationId xmlns:a16="http://schemas.microsoft.com/office/drawing/2014/main" id="{1FCF6A10-4B8D-8344-A871-767273EAB9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13625" y="1095375"/>
              <a:ext cx="1160463" cy="123825"/>
            </a:xfrm>
            <a:custGeom>
              <a:avLst/>
              <a:gdLst>
                <a:gd name="T0" fmla="*/ 654 w 664"/>
                <a:gd name="T1" fmla="*/ 60 h 71"/>
                <a:gd name="T2" fmla="*/ 653 w 664"/>
                <a:gd name="T3" fmla="*/ 61 h 71"/>
                <a:gd name="T4" fmla="*/ 653 w 664"/>
                <a:gd name="T5" fmla="*/ 61 h 71"/>
                <a:gd name="T6" fmla="*/ 654 w 664"/>
                <a:gd name="T7" fmla="*/ 60 h 71"/>
                <a:gd name="T8" fmla="*/ 654 w 664"/>
                <a:gd name="T9" fmla="*/ 60 h 71"/>
                <a:gd name="T10" fmla="*/ 654 w 664"/>
                <a:gd name="T11" fmla="*/ 60 h 71"/>
                <a:gd name="T12" fmla="*/ 654 w 664"/>
                <a:gd name="T13" fmla="*/ 60 h 71"/>
                <a:gd name="T14" fmla="*/ 654 w 664"/>
                <a:gd name="T15" fmla="*/ 60 h 71"/>
                <a:gd name="T16" fmla="*/ 654 w 664"/>
                <a:gd name="T17" fmla="*/ 60 h 71"/>
                <a:gd name="T18" fmla="*/ 654 w 664"/>
                <a:gd name="T19" fmla="*/ 60 h 71"/>
                <a:gd name="T20" fmla="*/ 654 w 664"/>
                <a:gd name="T21" fmla="*/ 60 h 71"/>
                <a:gd name="T22" fmla="*/ 654 w 664"/>
                <a:gd name="T23" fmla="*/ 60 h 71"/>
                <a:gd name="T24" fmla="*/ 654 w 664"/>
                <a:gd name="T25" fmla="*/ 60 h 71"/>
                <a:gd name="T26" fmla="*/ 661 w 664"/>
                <a:gd name="T27" fmla="*/ 50 h 71"/>
                <a:gd name="T28" fmla="*/ 661 w 664"/>
                <a:gd name="T29" fmla="*/ 50 h 71"/>
                <a:gd name="T30" fmla="*/ 661 w 664"/>
                <a:gd name="T31" fmla="*/ 50 h 71"/>
                <a:gd name="T32" fmla="*/ 660 w 664"/>
                <a:gd name="T33" fmla="*/ 20 h 71"/>
                <a:gd name="T34" fmla="*/ 664 w 664"/>
                <a:gd name="T35" fmla="*/ 36 h 71"/>
                <a:gd name="T36" fmla="*/ 661 w 664"/>
                <a:gd name="T37" fmla="*/ 50 h 71"/>
                <a:gd name="T38" fmla="*/ 664 w 664"/>
                <a:gd name="T39" fmla="*/ 36 h 71"/>
                <a:gd name="T40" fmla="*/ 660 w 664"/>
                <a:gd name="T41" fmla="*/ 20 h 71"/>
                <a:gd name="T42" fmla="*/ 660 w 664"/>
                <a:gd name="T43" fmla="*/ 20 h 71"/>
                <a:gd name="T44" fmla="*/ 660 w 664"/>
                <a:gd name="T45" fmla="*/ 20 h 71"/>
                <a:gd name="T46" fmla="*/ 660 w 664"/>
                <a:gd name="T47" fmla="*/ 20 h 71"/>
                <a:gd name="T48" fmla="*/ 660 w 664"/>
                <a:gd name="T49" fmla="*/ 20 h 71"/>
                <a:gd name="T50" fmla="*/ 660 w 664"/>
                <a:gd name="T51" fmla="*/ 20 h 71"/>
                <a:gd name="T52" fmla="*/ 660 w 664"/>
                <a:gd name="T53" fmla="*/ 20 h 71"/>
                <a:gd name="T54" fmla="*/ 655 w 664"/>
                <a:gd name="T55" fmla="*/ 13 h 71"/>
                <a:gd name="T56" fmla="*/ 655 w 664"/>
                <a:gd name="T57" fmla="*/ 13 h 71"/>
                <a:gd name="T58" fmla="*/ 655 w 664"/>
                <a:gd name="T59" fmla="*/ 13 h 71"/>
                <a:gd name="T60" fmla="*/ 655 w 664"/>
                <a:gd name="T61" fmla="*/ 13 h 71"/>
                <a:gd name="T62" fmla="*/ 655 w 664"/>
                <a:gd name="T63" fmla="*/ 13 h 71"/>
                <a:gd name="T64" fmla="*/ 655 w 664"/>
                <a:gd name="T65" fmla="*/ 13 h 71"/>
                <a:gd name="T66" fmla="*/ 653 w 664"/>
                <a:gd name="T67" fmla="*/ 10 h 71"/>
                <a:gd name="T68" fmla="*/ 653 w 664"/>
                <a:gd name="T69" fmla="*/ 11 h 71"/>
                <a:gd name="T70" fmla="*/ 653 w 664"/>
                <a:gd name="T71" fmla="*/ 11 h 71"/>
                <a:gd name="T72" fmla="*/ 655 w 664"/>
                <a:gd name="T73" fmla="*/ 13 h 71"/>
                <a:gd name="T74" fmla="*/ 653 w 664"/>
                <a:gd name="T75" fmla="*/ 10 h 71"/>
                <a:gd name="T76" fmla="*/ 543 w 664"/>
                <a:gd name="T77" fmla="*/ 0 h 71"/>
                <a:gd name="T78" fmla="*/ 35 w 664"/>
                <a:gd name="T79" fmla="*/ 0 h 71"/>
                <a:gd name="T80" fmla="*/ 0 w 664"/>
                <a:gd name="T81" fmla="*/ 36 h 71"/>
                <a:gd name="T82" fmla="*/ 35 w 664"/>
                <a:gd name="T83" fmla="*/ 71 h 71"/>
                <a:gd name="T84" fmla="*/ 543 w 664"/>
                <a:gd name="T85" fmla="*/ 71 h 71"/>
                <a:gd name="T86" fmla="*/ 578 w 664"/>
                <a:gd name="T87" fmla="*/ 36 h 71"/>
                <a:gd name="T88" fmla="*/ 543 w 664"/>
                <a:gd name="T8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4" h="71">
                  <a:moveTo>
                    <a:pt x="654" y="60"/>
                  </a:moveTo>
                  <a:cubicBezTo>
                    <a:pt x="653" y="61"/>
                    <a:pt x="653" y="61"/>
                    <a:pt x="653" y="61"/>
                  </a:cubicBezTo>
                  <a:cubicBezTo>
                    <a:pt x="653" y="61"/>
                    <a:pt x="653" y="61"/>
                    <a:pt x="653" y="61"/>
                  </a:cubicBezTo>
                  <a:cubicBezTo>
                    <a:pt x="653" y="61"/>
                    <a:pt x="653" y="61"/>
                    <a:pt x="654" y="60"/>
                  </a:cubicBezTo>
                  <a:moveTo>
                    <a:pt x="654" y="60"/>
                  </a:moveTo>
                  <a:cubicBezTo>
                    <a:pt x="654" y="60"/>
                    <a:pt x="654" y="60"/>
                    <a:pt x="654" y="60"/>
                  </a:cubicBezTo>
                  <a:cubicBezTo>
                    <a:pt x="654" y="60"/>
                    <a:pt x="654" y="60"/>
                    <a:pt x="654" y="60"/>
                  </a:cubicBezTo>
                  <a:moveTo>
                    <a:pt x="654" y="60"/>
                  </a:moveTo>
                  <a:cubicBezTo>
                    <a:pt x="654" y="60"/>
                    <a:pt x="654" y="60"/>
                    <a:pt x="654" y="60"/>
                  </a:cubicBezTo>
                  <a:cubicBezTo>
                    <a:pt x="654" y="60"/>
                    <a:pt x="654" y="60"/>
                    <a:pt x="654" y="60"/>
                  </a:cubicBezTo>
                  <a:moveTo>
                    <a:pt x="654" y="60"/>
                  </a:moveTo>
                  <a:cubicBezTo>
                    <a:pt x="654" y="60"/>
                    <a:pt x="654" y="60"/>
                    <a:pt x="654" y="60"/>
                  </a:cubicBezTo>
                  <a:cubicBezTo>
                    <a:pt x="654" y="60"/>
                    <a:pt x="654" y="60"/>
                    <a:pt x="654" y="60"/>
                  </a:cubicBezTo>
                  <a:moveTo>
                    <a:pt x="661" y="50"/>
                  </a:moveTo>
                  <a:cubicBezTo>
                    <a:pt x="661" y="50"/>
                    <a:pt x="661" y="50"/>
                    <a:pt x="661" y="50"/>
                  </a:cubicBezTo>
                  <a:cubicBezTo>
                    <a:pt x="661" y="50"/>
                    <a:pt x="661" y="50"/>
                    <a:pt x="661" y="50"/>
                  </a:cubicBezTo>
                  <a:moveTo>
                    <a:pt x="660" y="20"/>
                  </a:moveTo>
                  <a:cubicBezTo>
                    <a:pt x="663" y="25"/>
                    <a:pt x="664" y="30"/>
                    <a:pt x="664" y="36"/>
                  </a:cubicBezTo>
                  <a:cubicBezTo>
                    <a:pt x="664" y="40"/>
                    <a:pt x="663" y="45"/>
                    <a:pt x="661" y="50"/>
                  </a:cubicBezTo>
                  <a:cubicBezTo>
                    <a:pt x="663" y="45"/>
                    <a:pt x="664" y="41"/>
                    <a:pt x="664" y="36"/>
                  </a:cubicBezTo>
                  <a:cubicBezTo>
                    <a:pt x="664" y="30"/>
                    <a:pt x="662" y="25"/>
                    <a:pt x="660" y="20"/>
                  </a:cubicBezTo>
                  <a:moveTo>
                    <a:pt x="660" y="20"/>
                  </a:moveTo>
                  <a:cubicBezTo>
                    <a:pt x="660" y="20"/>
                    <a:pt x="660" y="20"/>
                    <a:pt x="660" y="20"/>
                  </a:cubicBezTo>
                  <a:cubicBezTo>
                    <a:pt x="660" y="20"/>
                    <a:pt x="660" y="20"/>
                    <a:pt x="660" y="20"/>
                  </a:cubicBezTo>
                  <a:moveTo>
                    <a:pt x="660" y="20"/>
                  </a:moveTo>
                  <a:cubicBezTo>
                    <a:pt x="660" y="20"/>
                    <a:pt x="660" y="20"/>
                    <a:pt x="660" y="20"/>
                  </a:cubicBezTo>
                  <a:cubicBezTo>
                    <a:pt x="660" y="20"/>
                    <a:pt x="660" y="20"/>
                    <a:pt x="660" y="20"/>
                  </a:cubicBezTo>
                  <a:moveTo>
                    <a:pt x="655" y="13"/>
                  </a:moveTo>
                  <a:cubicBezTo>
                    <a:pt x="655" y="13"/>
                    <a:pt x="655" y="13"/>
                    <a:pt x="655" y="13"/>
                  </a:cubicBezTo>
                  <a:cubicBezTo>
                    <a:pt x="655" y="13"/>
                    <a:pt x="655" y="13"/>
                    <a:pt x="655" y="13"/>
                  </a:cubicBezTo>
                  <a:moveTo>
                    <a:pt x="655" y="13"/>
                  </a:moveTo>
                  <a:cubicBezTo>
                    <a:pt x="655" y="13"/>
                    <a:pt x="655" y="13"/>
                    <a:pt x="655" y="13"/>
                  </a:cubicBezTo>
                  <a:cubicBezTo>
                    <a:pt x="655" y="13"/>
                    <a:pt x="655" y="13"/>
                    <a:pt x="655" y="13"/>
                  </a:cubicBezTo>
                  <a:moveTo>
                    <a:pt x="653" y="10"/>
                  </a:moveTo>
                  <a:cubicBezTo>
                    <a:pt x="653" y="11"/>
                    <a:pt x="653" y="11"/>
                    <a:pt x="653" y="11"/>
                  </a:cubicBezTo>
                  <a:cubicBezTo>
                    <a:pt x="653" y="11"/>
                    <a:pt x="653" y="11"/>
                    <a:pt x="653" y="11"/>
                  </a:cubicBezTo>
                  <a:cubicBezTo>
                    <a:pt x="654" y="11"/>
                    <a:pt x="655" y="12"/>
                    <a:pt x="655" y="13"/>
                  </a:cubicBezTo>
                  <a:cubicBezTo>
                    <a:pt x="655" y="12"/>
                    <a:pt x="654" y="11"/>
                    <a:pt x="653" y="10"/>
                  </a:cubicBezTo>
                  <a:moveTo>
                    <a:pt x="5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6"/>
                    <a:pt x="0" y="36"/>
                  </a:cubicBezTo>
                  <a:cubicBezTo>
                    <a:pt x="0" y="55"/>
                    <a:pt x="15" y="71"/>
                    <a:pt x="35" y="71"/>
                  </a:cubicBezTo>
                  <a:cubicBezTo>
                    <a:pt x="543" y="71"/>
                    <a:pt x="543" y="71"/>
                    <a:pt x="543" y="71"/>
                  </a:cubicBezTo>
                  <a:cubicBezTo>
                    <a:pt x="578" y="36"/>
                    <a:pt x="578" y="36"/>
                    <a:pt x="578" y="36"/>
                  </a:cubicBezTo>
                  <a:cubicBezTo>
                    <a:pt x="543" y="0"/>
                    <a:pt x="543" y="0"/>
                    <a:pt x="543" y="0"/>
                  </a:cubicBezTo>
                </a:path>
              </a:pathLst>
            </a:custGeom>
            <a:solidFill>
              <a:schemeClr val="accent3"/>
            </a:solidFill>
            <a:ln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48" name="Freeform 57">
              <a:extLst>
                <a:ext uri="{FF2B5EF4-FFF2-40B4-BE49-F238E27FC236}">
                  <a16:creationId xmlns:a16="http://schemas.microsoft.com/office/drawing/2014/main" id="{0DA1DCA4-2569-EA4F-834A-47C6FE98C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9763" y="909638"/>
              <a:ext cx="295275" cy="203200"/>
            </a:xfrm>
            <a:custGeom>
              <a:avLst/>
              <a:gdLst>
                <a:gd name="T0" fmla="*/ 38 w 169"/>
                <a:gd name="T1" fmla="*/ 0 h 116"/>
                <a:gd name="T2" fmla="*/ 13 w 169"/>
                <a:gd name="T3" fmla="*/ 11 h 116"/>
                <a:gd name="T4" fmla="*/ 13 w 169"/>
                <a:gd name="T5" fmla="*/ 61 h 116"/>
                <a:gd name="T6" fmla="*/ 59 w 169"/>
                <a:gd name="T7" fmla="*/ 106 h 116"/>
                <a:gd name="T8" fmla="*/ 144 w 169"/>
                <a:gd name="T9" fmla="*/ 106 h 116"/>
                <a:gd name="T10" fmla="*/ 144 w 169"/>
                <a:gd name="T11" fmla="*/ 106 h 116"/>
                <a:gd name="T12" fmla="*/ 146 w 169"/>
                <a:gd name="T13" fmla="*/ 106 h 116"/>
                <a:gd name="T14" fmla="*/ 146 w 169"/>
                <a:gd name="T15" fmla="*/ 106 h 116"/>
                <a:gd name="T16" fmla="*/ 147 w 169"/>
                <a:gd name="T17" fmla="*/ 106 h 116"/>
                <a:gd name="T18" fmla="*/ 147 w 169"/>
                <a:gd name="T19" fmla="*/ 106 h 116"/>
                <a:gd name="T20" fmla="*/ 147 w 169"/>
                <a:gd name="T21" fmla="*/ 106 h 116"/>
                <a:gd name="T22" fmla="*/ 158 w 169"/>
                <a:gd name="T23" fmla="*/ 109 h 116"/>
                <a:gd name="T24" fmla="*/ 158 w 169"/>
                <a:gd name="T25" fmla="*/ 109 h 116"/>
                <a:gd name="T26" fmla="*/ 158 w 169"/>
                <a:gd name="T27" fmla="*/ 109 h 116"/>
                <a:gd name="T28" fmla="*/ 167 w 169"/>
                <a:gd name="T29" fmla="*/ 115 h 116"/>
                <a:gd name="T30" fmla="*/ 168 w 169"/>
                <a:gd name="T31" fmla="*/ 115 h 116"/>
                <a:gd name="T32" fmla="*/ 168 w 169"/>
                <a:gd name="T33" fmla="*/ 115 h 116"/>
                <a:gd name="T34" fmla="*/ 169 w 169"/>
                <a:gd name="T35" fmla="*/ 116 h 116"/>
                <a:gd name="T36" fmla="*/ 63 w 169"/>
                <a:gd name="T37" fmla="*/ 11 h 116"/>
                <a:gd name="T38" fmla="*/ 38 w 169"/>
                <a:gd name="T3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9" h="116">
                  <a:moveTo>
                    <a:pt x="38" y="0"/>
                  </a:moveTo>
                  <a:cubicBezTo>
                    <a:pt x="29" y="0"/>
                    <a:pt x="20" y="4"/>
                    <a:pt x="13" y="11"/>
                  </a:cubicBezTo>
                  <a:cubicBezTo>
                    <a:pt x="0" y="25"/>
                    <a:pt x="0" y="47"/>
                    <a:pt x="13" y="61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5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7" y="106"/>
                    <a:pt x="147" y="106"/>
                  </a:cubicBezTo>
                  <a:cubicBezTo>
                    <a:pt x="147" y="106"/>
                    <a:pt x="147" y="106"/>
                    <a:pt x="147" y="106"/>
                  </a:cubicBezTo>
                  <a:cubicBezTo>
                    <a:pt x="147" y="106"/>
                    <a:pt x="147" y="106"/>
                    <a:pt x="147" y="106"/>
                  </a:cubicBezTo>
                  <a:cubicBezTo>
                    <a:pt x="151" y="107"/>
                    <a:pt x="154" y="108"/>
                    <a:pt x="158" y="109"/>
                  </a:cubicBezTo>
                  <a:cubicBezTo>
                    <a:pt x="158" y="109"/>
                    <a:pt x="158" y="109"/>
                    <a:pt x="158" y="109"/>
                  </a:cubicBezTo>
                  <a:cubicBezTo>
                    <a:pt x="158" y="109"/>
                    <a:pt x="158" y="109"/>
                    <a:pt x="158" y="109"/>
                  </a:cubicBezTo>
                  <a:cubicBezTo>
                    <a:pt x="161" y="110"/>
                    <a:pt x="165" y="112"/>
                    <a:pt x="167" y="115"/>
                  </a:cubicBezTo>
                  <a:cubicBezTo>
                    <a:pt x="167" y="115"/>
                    <a:pt x="167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9" y="116"/>
                    <a:pt x="169" y="116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57" y="4"/>
                    <a:pt x="48" y="0"/>
                    <a:pt x="38" y="0"/>
                  </a:cubicBezTo>
                </a:path>
              </a:pathLst>
            </a:custGeom>
            <a:solidFill>
              <a:schemeClr val="accent3"/>
            </a:solidFill>
            <a:ln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49" name="Freeform 58">
              <a:extLst>
                <a:ext uri="{FF2B5EF4-FFF2-40B4-BE49-F238E27FC236}">
                  <a16:creationId xmlns:a16="http://schemas.microsoft.com/office/drawing/2014/main" id="{D4BAE6BA-6076-F44D-8208-512BE9281E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2950" y="1095375"/>
              <a:ext cx="192088" cy="63500"/>
            </a:xfrm>
            <a:custGeom>
              <a:avLst/>
              <a:gdLst>
                <a:gd name="T0" fmla="*/ 109 w 110"/>
                <a:gd name="T1" fmla="*/ 9 h 36"/>
                <a:gd name="T2" fmla="*/ 110 w 110"/>
                <a:gd name="T3" fmla="*/ 11 h 36"/>
                <a:gd name="T4" fmla="*/ 110 w 110"/>
                <a:gd name="T5" fmla="*/ 10 h 36"/>
                <a:gd name="T6" fmla="*/ 109 w 110"/>
                <a:gd name="T7" fmla="*/ 9 h 36"/>
                <a:gd name="T8" fmla="*/ 108 w 110"/>
                <a:gd name="T9" fmla="*/ 9 h 36"/>
                <a:gd name="T10" fmla="*/ 109 w 110"/>
                <a:gd name="T11" fmla="*/ 9 h 36"/>
                <a:gd name="T12" fmla="*/ 108 w 110"/>
                <a:gd name="T13" fmla="*/ 9 h 36"/>
                <a:gd name="T14" fmla="*/ 99 w 110"/>
                <a:gd name="T15" fmla="*/ 3 h 36"/>
                <a:gd name="T16" fmla="*/ 99 w 110"/>
                <a:gd name="T17" fmla="*/ 3 h 36"/>
                <a:gd name="T18" fmla="*/ 99 w 110"/>
                <a:gd name="T19" fmla="*/ 3 h 36"/>
                <a:gd name="T20" fmla="*/ 88 w 110"/>
                <a:gd name="T21" fmla="*/ 0 h 36"/>
                <a:gd name="T22" fmla="*/ 99 w 110"/>
                <a:gd name="T23" fmla="*/ 3 h 36"/>
                <a:gd name="T24" fmla="*/ 88 w 110"/>
                <a:gd name="T25" fmla="*/ 0 h 36"/>
                <a:gd name="T26" fmla="*/ 88 w 110"/>
                <a:gd name="T27" fmla="*/ 0 h 36"/>
                <a:gd name="T28" fmla="*/ 88 w 110"/>
                <a:gd name="T29" fmla="*/ 0 h 36"/>
                <a:gd name="T30" fmla="*/ 88 w 110"/>
                <a:gd name="T31" fmla="*/ 0 h 36"/>
                <a:gd name="T32" fmla="*/ 87 w 110"/>
                <a:gd name="T33" fmla="*/ 0 h 36"/>
                <a:gd name="T34" fmla="*/ 87 w 110"/>
                <a:gd name="T35" fmla="*/ 0 h 36"/>
                <a:gd name="T36" fmla="*/ 87 w 110"/>
                <a:gd name="T37" fmla="*/ 0 h 36"/>
                <a:gd name="T38" fmla="*/ 85 w 110"/>
                <a:gd name="T39" fmla="*/ 0 h 36"/>
                <a:gd name="T40" fmla="*/ 0 w 110"/>
                <a:gd name="T41" fmla="*/ 0 h 36"/>
                <a:gd name="T42" fmla="*/ 35 w 110"/>
                <a:gd name="T43" fmla="*/ 36 h 36"/>
                <a:gd name="T44" fmla="*/ 60 w 110"/>
                <a:gd name="T45" fmla="*/ 11 h 36"/>
                <a:gd name="T46" fmla="*/ 85 w 110"/>
                <a:gd name="T4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0" h="36">
                  <a:moveTo>
                    <a:pt x="109" y="9"/>
                  </a:moveTo>
                  <a:cubicBezTo>
                    <a:pt x="109" y="10"/>
                    <a:pt x="110" y="10"/>
                    <a:pt x="110" y="11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09" y="9"/>
                    <a:pt x="109" y="9"/>
                  </a:cubicBezTo>
                  <a:moveTo>
                    <a:pt x="108" y="9"/>
                  </a:moveTo>
                  <a:cubicBezTo>
                    <a:pt x="108" y="9"/>
                    <a:pt x="108" y="9"/>
                    <a:pt x="109" y="9"/>
                  </a:cubicBezTo>
                  <a:cubicBezTo>
                    <a:pt x="108" y="9"/>
                    <a:pt x="108" y="9"/>
                    <a:pt x="108" y="9"/>
                  </a:cubicBezTo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moveTo>
                    <a:pt x="88" y="0"/>
                  </a:moveTo>
                  <a:cubicBezTo>
                    <a:pt x="92" y="1"/>
                    <a:pt x="95" y="2"/>
                    <a:pt x="99" y="3"/>
                  </a:cubicBezTo>
                  <a:cubicBezTo>
                    <a:pt x="95" y="2"/>
                    <a:pt x="92" y="1"/>
                    <a:pt x="88" y="0"/>
                  </a:cubicBezTo>
                  <a:moveTo>
                    <a:pt x="88" y="0"/>
                  </a:moveTo>
                  <a:cubicBezTo>
                    <a:pt x="88" y="0"/>
                    <a:pt x="88" y="0"/>
                    <a:pt x="88" y="0"/>
                  </a:cubicBezTo>
                  <a:cubicBezTo>
                    <a:pt x="88" y="0"/>
                    <a:pt x="88" y="0"/>
                    <a:pt x="88" y="0"/>
                  </a:cubicBezTo>
                  <a:moveTo>
                    <a:pt x="87" y="0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87" y="0"/>
                    <a:pt x="87" y="0"/>
                    <a:pt x="87" y="0"/>
                  </a:cubicBezTo>
                  <a:moveTo>
                    <a:pt x="8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7" y="4"/>
                    <a:pt x="76" y="0"/>
                    <a:pt x="85" y="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solidFill>
                <a:schemeClr val="accent3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50" name="Freeform 59">
              <a:extLst>
                <a:ext uri="{FF2B5EF4-FFF2-40B4-BE49-F238E27FC236}">
                  <a16:creationId xmlns:a16="http://schemas.microsoft.com/office/drawing/2014/main" id="{5DE90EBA-429B-5543-B348-A7C915366E88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9763" y="1201738"/>
              <a:ext cx="295275" cy="203200"/>
            </a:xfrm>
            <a:custGeom>
              <a:avLst/>
              <a:gdLst>
                <a:gd name="T0" fmla="*/ 169 w 169"/>
                <a:gd name="T1" fmla="*/ 0 h 116"/>
                <a:gd name="T2" fmla="*/ 169 w 169"/>
                <a:gd name="T3" fmla="*/ 0 h 116"/>
                <a:gd name="T4" fmla="*/ 169 w 169"/>
                <a:gd name="T5" fmla="*/ 0 h 116"/>
                <a:gd name="T6" fmla="*/ 169 w 169"/>
                <a:gd name="T7" fmla="*/ 0 h 116"/>
                <a:gd name="T8" fmla="*/ 169 w 169"/>
                <a:gd name="T9" fmla="*/ 0 h 116"/>
                <a:gd name="T10" fmla="*/ 169 w 169"/>
                <a:gd name="T11" fmla="*/ 0 h 116"/>
                <a:gd name="T12" fmla="*/ 169 w 169"/>
                <a:gd name="T13" fmla="*/ 0 h 116"/>
                <a:gd name="T14" fmla="*/ 169 w 169"/>
                <a:gd name="T15" fmla="*/ 0 h 116"/>
                <a:gd name="T16" fmla="*/ 158 w 169"/>
                <a:gd name="T17" fmla="*/ 7 h 116"/>
                <a:gd name="T18" fmla="*/ 158 w 169"/>
                <a:gd name="T19" fmla="*/ 7 h 116"/>
                <a:gd name="T20" fmla="*/ 157 w 169"/>
                <a:gd name="T21" fmla="*/ 8 h 116"/>
                <a:gd name="T22" fmla="*/ 157 w 169"/>
                <a:gd name="T23" fmla="*/ 8 h 116"/>
                <a:gd name="T24" fmla="*/ 157 w 169"/>
                <a:gd name="T25" fmla="*/ 8 h 116"/>
                <a:gd name="T26" fmla="*/ 147 w 169"/>
                <a:gd name="T27" fmla="*/ 10 h 116"/>
                <a:gd name="T28" fmla="*/ 147 w 169"/>
                <a:gd name="T29" fmla="*/ 10 h 116"/>
                <a:gd name="T30" fmla="*/ 147 w 169"/>
                <a:gd name="T31" fmla="*/ 10 h 116"/>
                <a:gd name="T32" fmla="*/ 146 w 169"/>
                <a:gd name="T33" fmla="*/ 10 h 116"/>
                <a:gd name="T34" fmla="*/ 146 w 169"/>
                <a:gd name="T35" fmla="*/ 10 h 116"/>
                <a:gd name="T36" fmla="*/ 144 w 169"/>
                <a:gd name="T37" fmla="*/ 10 h 116"/>
                <a:gd name="T38" fmla="*/ 144 w 169"/>
                <a:gd name="T39" fmla="*/ 10 h 116"/>
                <a:gd name="T40" fmla="*/ 59 w 169"/>
                <a:gd name="T41" fmla="*/ 10 h 116"/>
                <a:gd name="T42" fmla="*/ 13 w 169"/>
                <a:gd name="T43" fmla="*/ 56 h 116"/>
                <a:gd name="T44" fmla="*/ 13 w 169"/>
                <a:gd name="T45" fmla="*/ 106 h 116"/>
                <a:gd name="T46" fmla="*/ 38 w 169"/>
                <a:gd name="T47" fmla="*/ 116 h 116"/>
                <a:gd name="T48" fmla="*/ 63 w 169"/>
                <a:gd name="T49" fmla="*/ 106 h 116"/>
                <a:gd name="T50" fmla="*/ 169 w 169"/>
                <a:gd name="T5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9" h="116">
                  <a:moveTo>
                    <a:pt x="169" y="0"/>
                  </a:move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5" y="3"/>
                    <a:pt x="162" y="6"/>
                    <a:pt x="158" y="7"/>
                  </a:cubicBezTo>
                  <a:cubicBezTo>
                    <a:pt x="158" y="7"/>
                    <a:pt x="158" y="7"/>
                    <a:pt x="158" y="7"/>
                  </a:cubicBezTo>
                  <a:cubicBezTo>
                    <a:pt x="157" y="7"/>
                    <a:pt x="157" y="7"/>
                    <a:pt x="157" y="8"/>
                  </a:cubicBezTo>
                  <a:cubicBezTo>
                    <a:pt x="157" y="8"/>
                    <a:pt x="157" y="8"/>
                    <a:pt x="157" y="8"/>
                  </a:cubicBezTo>
                  <a:cubicBezTo>
                    <a:pt x="157" y="8"/>
                    <a:pt x="157" y="8"/>
                    <a:pt x="157" y="8"/>
                  </a:cubicBezTo>
                  <a:cubicBezTo>
                    <a:pt x="154" y="9"/>
                    <a:pt x="150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5" y="10"/>
                    <a:pt x="144" y="10"/>
                  </a:cubicBezTo>
                  <a:cubicBezTo>
                    <a:pt x="144" y="10"/>
                    <a:pt x="144" y="10"/>
                    <a:pt x="144" y="10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0" y="69"/>
                    <a:pt x="0" y="92"/>
                    <a:pt x="13" y="106"/>
                  </a:cubicBezTo>
                  <a:cubicBezTo>
                    <a:pt x="20" y="112"/>
                    <a:pt x="29" y="116"/>
                    <a:pt x="38" y="116"/>
                  </a:cubicBezTo>
                  <a:cubicBezTo>
                    <a:pt x="48" y="116"/>
                    <a:pt x="57" y="112"/>
                    <a:pt x="63" y="106"/>
                  </a:cubicBezTo>
                  <a:cubicBezTo>
                    <a:pt x="169" y="0"/>
                    <a:pt x="169" y="0"/>
                    <a:pt x="169" y="0"/>
                  </a:cubicBezTo>
                </a:path>
              </a:pathLst>
            </a:custGeom>
            <a:solidFill>
              <a:schemeClr val="accent3"/>
            </a:solidFill>
            <a:ln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51" name="Freeform 60">
              <a:extLst>
                <a:ext uri="{FF2B5EF4-FFF2-40B4-BE49-F238E27FC236}">
                  <a16:creationId xmlns:a16="http://schemas.microsoft.com/office/drawing/2014/main" id="{BCF0766B-ADF6-8749-AA04-0CE6FCD1AE3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2950" y="1158875"/>
              <a:ext cx="192088" cy="60325"/>
            </a:xfrm>
            <a:custGeom>
              <a:avLst/>
              <a:gdLst>
                <a:gd name="T0" fmla="*/ 87 w 110"/>
                <a:gd name="T1" fmla="*/ 35 h 35"/>
                <a:gd name="T2" fmla="*/ 87 w 110"/>
                <a:gd name="T3" fmla="*/ 35 h 35"/>
                <a:gd name="T4" fmla="*/ 87 w 110"/>
                <a:gd name="T5" fmla="*/ 35 h 35"/>
                <a:gd name="T6" fmla="*/ 88 w 110"/>
                <a:gd name="T7" fmla="*/ 35 h 35"/>
                <a:gd name="T8" fmla="*/ 88 w 110"/>
                <a:gd name="T9" fmla="*/ 35 h 35"/>
                <a:gd name="T10" fmla="*/ 88 w 110"/>
                <a:gd name="T11" fmla="*/ 35 h 35"/>
                <a:gd name="T12" fmla="*/ 98 w 110"/>
                <a:gd name="T13" fmla="*/ 33 h 35"/>
                <a:gd name="T14" fmla="*/ 88 w 110"/>
                <a:gd name="T15" fmla="*/ 35 h 35"/>
                <a:gd name="T16" fmla="*/ 98 w 110"/>
                <a:gd name="T17" fmla="*/ 33 h 35"/>
                <a:gd name="T18" fmla="*/ 98 w 110"/>
                <a:gd name="T19" fmla="*/ 33 h 35"/>
                <a:gd name="T20" fmla="*/ 98 w 110"/>
                <a:gd name="T21" fmla="*/ 33 h 35"/>
                <a:gd name="T22" fmla="*/ 98 w 110"/>
                <a:gd name="T23" fmla="*/ 33 h 35"/>
                <a:gd name="T24" fmla="*/ 99 w 110"/>
                <a:gd name="T25" fmla="*/ 32 h 35"/>
                <a:gd name="T26" fmla="*/ 99 w 110"/>
                <a:gd name="T27" fmla="*/ 32 h 35"/>
                <a:gd name="T28" fmla="*/ 99 w 110"/>
                <a:gd name="T29" fmla="*/ 32 h 35"/>
                <a:gd name="T30" fmla="*/ 110 w 110"/>
                <a:gd name="T31" fmla="*/ 25 h 35"/>
                <a:gd name="T32" fmla="*/ 110 w 110"/>
                <a:gd name="T33" fmla="*/ 25 h 35"/>
                <a:gd name="T34" fmla="*/ 110 w 110"/>
                <a:gd name="T35" fmla="*/ 25 h 35"/>
                <a:gd name="T36" fmla="*/ 110 w 110"/>
                <a:gd name="T37" fmla="*/ 25 h 35"/>
                <a:gd name="T38" fmla="*/ 110 w 110"/>
                <a:gd name="T39" fmla="*/ 25 h 35"/>
                <a:gd name="T40" fmla="*/ 110 w 110"/>
                <a:gd name="T41" fmla="*/ 25 h 35"/>
                <a:gd name="T42" fmla="*/ 110 w 110"/>
                <a:gd name="T43" fmla="*/ 25 h 35"/>
                <a:gd name="T44" fmla="*/ 110 w 110"/>
                <a:gd name="T45" fmla="*/ 25 h 35"/>
                <a:gd name="T46" fmla="*/ 110 w 110"/>
                <a:gd name="T47" fmla="*/ 25 h 35"/>
                <a:gd name="T48" fmla="*/ 110 w 110"/>
                <a:gd name="T49" fmla="*/ 25 h 35"/>
                <a:gd name="T50" fmla="*/ 110 w 110"/>
                <a:gd name="T51" fmla="*/ 25 h 35"/>
                <a:gd name="T52" fmla="*/ 110 w 110"/>
                <a:gd name="T53" fmla="*/ 25 h 35"/>
                <a:gd name="T54" fmla="*/ 110 w 110"/>
                <a:gd name="T55" fmla="*/ 25 h 35"/>
                <a:gd name="T56" fmla="*/ 35 w 110"/>
                <a:gd name="T57" fmla="*/ 0 h 35"/>
                <a:gd name="T58" fmla="*/ 0 w 110"/>
                <a:gd name="T59" fmla="*/ 35 h 35"/>
                <a:gd name="T60" fmla="*/ 85 w 110"/>
                <a:gd name="T61" fmla="*/ 35 h 35"/>
                <a:gd name="T62" fmla="*/ 60 w 110"/>
                <a:gd name="T63" fmla="*/ 25 h 35"/>
                <a:gd name="T64" fmla="*/ 35 w 110"/>
                <a:gd name="T6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0" h="35">
                  <a:moveTo>
                    <a:pt x="87" y="35"/>
                  </a:moveTo>
                  <a:cubicBezTo>
                    <a:pt x="87" y="35"/>
                    <a:pt x="87" y="35"/>
                    <a:pt x="87" y="35"/>
                  </a:cubicBezTo>
                  <a:cubicBezTo>
                    <a:pt x="87" y="35"/>
                    <a:pt x="87" y="35"/>
                    <a:pt x="87" y="35"/>
                  </a:cubicBezTo>
                  <a:moveTo>
                    <a:pt x="88" y="35"/>
                  </a:moveTo>
                  <a:cubicBezTo>
                    <a:pt x="88" y="35"/>
                    <a:pt x="88" y="35"/>
                    <a:pt x="88" y="35"/>
                  </a:cubicBezTo>
                  <a:cubicBezTo>
                    <a:pt x="88" y="35"/>
                    <a:pt x="88" y="35"/>
                    <a:pt x="88" y="35"/>
                  </a:cubicBezTo>
                  <a:moveTo>
                    <a:pt x="98" y="33"/>
                  </a:moveTo>
                  <a:cubicBezTo>
                    <a:pt x="95" y="34"/>
                    <a:pt x="91" y="35"/>
                    <a:pt x="88" y="35"/>
                  </a:cubicBezTo>
                  <a:cubicBezTo>
                    <a:pt x="91" y="35"/>
                    <a:pt x="95" y="34"/>
                    <a:pt x="98" y="33"/>
                  </a:cubicBezTo>
                  <a:moveTo>
                    <a:pt x="98" y="33"/>
                  </a:moveTo>
                  <a:cubicBezTo>
                    <a:pt x="98" y="33"/>
                    <a:pt x="98" y="33"/>
                    <a:pt x="98" y="33"/>
                  </a:cubicBezTo>
                  <a:cubicBezTo>
                    <a:pt x="98" y="33"/>
                    <a:pt x="98" y="33"/>
                    <a:pt x="98" y="33"/>
                  </a:cubicBezTo>
                  <a:moveTo>
                    <a:pt x="99" y="32"/>
                  </a:move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moveTo>
                    <a:pt x="110" y="25"/>
                  </a:move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moveTo>
                    <a:pt x="110" y="25"/>
                  </a:move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moveTo>
                    <a:pt x="110" y="25"/>
                  </a:move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moveTo>
                    <a:pt x="110" y="25"/>
                  </a:move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moveTo>
                    <a:pt x="35" y="0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76" y="35"/>
                    <a:pt x="67" y="31"/>
                    <a:pt x="60" y="25"/>
                  </a:cubicBezTo>
                  <a:cubicBezTo>
                    <a:pt x="35" y="0"/>
                    <a:pt x="35" y="0"/>
                    <a:pt x="35" y="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solidFill>
                <a:schemeClr val="accent3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52" name="Freeform 61">
              <a:extLst>
                <a:ext uri="{FF2B5EF4-FFF2-40B4-BE49-F238E27FC236}">
                  <a16:creationId xmlns:a16="http://schemas.microsoft.com/office/drawing/2014/main" id="{210D0494-FF70-FD48-942F-7AC82F3BE3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10588" y="1095375"/>
              <a:ext cx="58738" cy="123825"/>
            </a:xfrm>
            <a:custGeom>
              <a:avLst/>
              <a:gdLst>
                <a:gd name="T0" fmla="*/ 0 w 33"/>
                <a:gd name="T1" fmla="*/ 71 h 71"/>
                <a:gd name="T2" fmla="*/ 0 w 33"/>
                <a:gd name="T3" fmla="*/ 71 h 71"/>
                <a:gd name="T4" fmla="*/ 3 w 33"/>
                <a:gd name="T5" fmla="*/ 71 h 71"/>
                <a:gd name="T6" fmla="*/ 3 w 33"/>
                <a:gd name="T7" fmla="*/ 71 h 71"/>
                <a:gd name="T8" fmla="*/ 3 w 33"/>
                <a:gd name="T9" fmla="*/ 71 h 71"/>
                <a:gd name="T10" fmla="*/ 13 w 33"/>
                <a:gd name="T11" fmla="*/ 69 h 71"/>
                <a:gd name="T12" fmla="*/ 13 w 33"/>
                <a:gd name="T13" fmla="*/ 69 h 71"/>
                <a:gd name="T14" fmla="*/ 13 w 33"/>
                <a:gd name="T15" fmla="*/ 69 h 71"/>
                <a:gd name="T16" fmla="*/ 25 w 33"/>
                <a:gd name="T17" fmla="*/ 61 h 71"/>
                <a:gd name="T18" fmla="*/ 25 w 33"/>
                <a:gd name="T19" fmla="*/ 61 h 71"/>
                <a:gd name="T20" fmla="*/ 25 w 33"/>
                <a:gd name="T21" fmla="*/ 61 h 71"/>
                <a:gd name="T22" fmla="*/ 25 w 33"/>
                <a:gd name="T23" fmla="*/ 61 h 71"/>
                <a:gd name="T24" fmla="*/ 25 w 33"/>
                <a:gd name="T25" fmla="*/ 61 h 71"/>
                <a:gd name="T26" fmla="*/ 25 w 33"/>
                <a:gd name="T27" fmla="*/ 61 h 71"/>
                <a:gd name="T28" fmla="*/ 26 w 33"/>
                <a:gd name="T29" fmla="*/ 60 h 71"/>
                <a:gd name="T30" fmla="*/ 26 w 33"/>
                <a:gd name="T31" fmla="*/ 60 h 71"/>
                <a:gd name="T32" fmla="*/ 26 w 33"/>
                <a:gd name="T33" fmla="*/ 60 h 71"/>
                <a:gd name="T34" fmla="*/ 26 w 33"/>
                <a:gd name="T35" fmla="*/ 60 h 71"/>
                <a:gd name="T36" fmla="*/ 26 w 33"/>
                <a:gd name="T37" fmla="*/ 60 h 71"/>
                <a:gd name="T38" fmla="*/ 26 w 33"/>
                <a:gd name="T39" fmla="*/ 60 h 71"/>
                <a:gd name="T40" fmla="*/ 33 w 33"/>
                <a:gd name="T41" fmla="*/ 50 h 71"/>
                <a:gd name="T42" fmla="*/ 33 w 33"/>
                <a:gd name="T43" fmla="*/ 50 h 71"/>
                <a:gd name="T44" fmla="*/ 32 w 33"/>
                <a:gd name="T45" fmla="*/ 20 h 71"/>
                <a:gd name="T46" fmla="*/ 32 w 33"/>
                <a:gd name="T47" fmla="*/ 20 h 71"/>
                <a:gd name="T48" fmla="*/ 32 w 33"/>
                <a:gd name="T49" fmla="*/ 20 h 71"/>
                <a:gd name="T50" fmla="*/ 32 w 33"/>
                <a:gd name="T51" fmla="*/ 20 h 71"/>
                <a:gd name="T52" fmla="*/ 27 w 33"/>
                <a:gd name="T53" fmla="*/ 13 h 71"/>
                <a:gd name="T54" fmla="*/ 27 w 33"/>
                <a:gd name="T55" fmla="*/ 13 h 71"/>
                <a:gd name="T56" fmla="*/ 27 w 33"/>
                <a:gd name="T57" fmla="*/ 13 h 71"/>
                <a:gd name="T58" fmla="*/ 24 w 33"/>
                <a:gd name="T59" fmla="*/ 9 h 71"/>
                <a:gd name="T60" fmla="*/ 24 w 33"/>
                <a:gd name="T61" fmla="*/ 9 h 71"/>
                <a:gd name="T62" fmla="*/ 23 w 33"/>
                <a:gd name="T63" fmla="*/ 9 h 71"/>
                <a:gd name="T64" fmla="*/ 14 w 33"/>
                <a:gd name="T65" fmla="*/ 3 h 71"/>
                <a:gd name="T66" fmla="*/ 14 w 33"/>
                <a:gd name="T67" fmla="*/ 3 h 71"/>
                <a:gd name="T68" fmla="*/ 3 w 33"/>
                <a:gd name="T69" fmla="*/ 0 h 71"/>
                <a:gd name="T70" fmla="*/ 2 w 33"/>
                <a:gd name="T71" fmla="*/ 0 h 71"/>
                <a:gd name="T72" fmla="*/ 2 w 33"/>
                <a:gd name="T73" fmla="*/ 0 h 71"/>
                <a:gd name="T74" fmla="*/ 0 w 33"/>
                <a:gd name="T75" fmla="*/ 0 h 71"/>
                <a:gd name="T76" fmla="*/ 2 w 33"/>
                <a:gd name="T7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3" h="71">
                  <a:moveTo>
                    <a:pt x="2" y="71"/>
                  </a:moveTo>
                  <a:cubicBezTo>
                    <a:pt x="2" y="71"/>
                    <a:pt x="1" y="71"/>
                    <a:pt x="0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1" y="71"/>
                    <a:pt x="2" y="71"/>
                    <a:pt x="2" y="71"/>
                  </a:cubicBezTo>
                  <a:moveTo>
                    <a:pt x="3" y="71"/>
                  </a:moveTo>
                  <a:cubicBezTo>
                    <a:pt x="3" y="71"/>
                    <a:pt x="2" y="71"/>
                    <a:pt x="2" y="71"/>
                  </a:cubicBezTo>
                  <a:cubicBezTo>
                    <a:pt x="2" y="71"/>
                    <a:pt x="3" y="71"/>
                    <a:pt x="3" y="71"/>
                  </a:cubicBezTo>
                  <a:moveTo>
                    <a:pt x="3" y="71"/>
                  </a:moveTo>
                  <a:cubicBezTo>
                    <a:pt x="3" y="71"/>
                    <a:pt x="3" y="71"/>
                    <a:pt x="3" y="71"/>
                  </a:cubicBezTo>
                  <a:cubicBezTo>
                    <a:pt x="3" y="71"/>
                    <a:pt x="3" y="71"/>
                    <a:pt x="3" y="71"/>
                  </a:cubicBezTo>
                  <a:moveTo>
                    <a:pt x="13" y="69"/>
                  </a:moveTo>
                  <a:cubicBezTo>
                    <a:pt x="13" y="69"/>
                    <a:pt x="13" y="69"/>
                    <a:pt x="13" y="69"/>
                  </a:cubicBezTo>
                  <a:cubicBezTo>
                    <a:pt x="13" y="69"/>
                    <a:pt x="13" y="69"/>
                    <a:pt x="13" y="69"/>
                  </a:cubicBezTo>
                  <a:moveTo>
                    <a:pt x="14" y="68"/>
                  </a:moveTo>
                  <a:cubicBezTo>
                    <a:pt x="13" y="68"/>
                    <a:pt x="13" y="68"/>
                    <a:pt x="13" y="69"/>
                  </a:cubicBezTo>
                  <a:cubicBezTo>
                    <a:pt x="13" y="68"/>
                    <a:pt x="13" y="68"/>
                    <a:pt x="14" y="68"/>
                  </a:cubicBezTo>
                  <a:moveTo>
                    <a:pt x="25" y="61"/>
                  </a:moveTo>
                  <a:cubicBezTo>
                    <a:pt x="22" y="64"/>
                    <a:pt x="18" y="67"/>
                    <a:pt x="14" y="68"/>
                  </a:cubicBezTo>
                  <a:cubicBezTo>
                    <a:pt x="18" y="67"/>
                    <a:pt x="21" y="64"/>
                    <a:pt x="25" y="61"/>
                  </a:cubicBezTo>
                  <a:moveTo>
                    <a:pt x="25" y="61"/>
                  </a:moveTo>
                  <a:cubicBezTo>
                    <a:pt x="25" y="61"/>
                    <a:pt x="25" y="61"/>
                    <a:pt x="25" y="61"/>
                  </a:cubicBezTo>
                  <a:cubicBezTo>
                    <a:pt x="25" y="61"/>
                    <a:pt x="25" y="61"/>
                    <a:pt x="25" y="61"/>
                  </a:cubicBezTo>
                  <a:moveTo>
                    <a:pt x="25" y="61"/>
                  </a:moveTo>
                  <a:cubicBezTo>
                    <a:pt x="25" y="61"/>
                    <a:pt x="25" y="61"/>
                    <a:pt x="25" y="61"/>
                  </a:cubicBezTo>
                  <a:cubicBezTo>
                    <a:pt x="25" y="61"/>
                    <a:pt x="25" y="61"/>
                    <a:pt x="25" y="61"/>
                  </a:cubicBezTo>
                  <a:moveTo>
                    <a:pt x="25" y="61"/>
                  </a:moveTo>
                  <a:cubicBezTo>
                    <a:pt x="25" y="61"/>
                    <a:pt x="25" y="61"/>
                    <a:pt x="25" y="61"/>
                  </a:cubicBezTo>
                  <a:cubicBezTo>
                    <a:pt x="25" y="61"/>
                    <a:pt x="25" y="61"/>
                    <a:pt x="25" y="61"/>
                  </a:cubicBezTo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6" y="60"/>
                    <a:pt x="26" y="60"/>
                    <a:pt x="26" y="60"/>
                  </a:cubicBezTo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6" y="60"/>
                    <a:pt x="26" y="60"/>
                    <a:pt x="26" y="60"/>
                  </a:cubicBezTo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6" y="60"/>
                    <a:pt x="26" y="60"/>
                    <a:pt x="26" y="60"/>
                  </a:cubicBezTo>
                  <a:moveTo>
                    <a:pt x="33" y="50"/>
                  </a:moveTo>
                  <a:cubicBezTo>
                    <a:pt x="31" y="54"/>
                    <a:pt x="29" y="57"/>
                    <a:pt x="26" y="60"/>
                  </a:cubicBezTo>
                  <a:cubicBezTo>
                    <a:pt x="29" y="57"/>
                    <a:pt x="31" y="54"/>
                    <a:pt x="33" y="50"/>
                  </a:cubicBezTo>
                  <a:moveTo>
                    <a:pt x="33" y="50"/>
                  </a:moveTo>
                  <a:cubicBezTo>
                    <a:pt x="33" y="50"/>
                    <a:pt x="33" y="50"/>
                    <a:pt x="33" y="50"/>
                  </a:cubicBezTo>
                  <a:cubicBezTo>
                    <a:pt x="33" y="50"/>
                    <a:pt x="33" y="50"/>
                    <a:pt x="33" y="50"/>
                  </a:cubicBezTo>
                  <a:moveTo>
                    <a:pt x="32" y="20"/>
                  </a:move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moveTo>
                    <a:pt x="32" y="20"/>
                  </a:move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moveTo>
                    <a:pt x="27" y="13"/>
                  </a:moveTo>
                  <a:cubicBezTo>
                    <a:pt x="29" y="15"/>
                    <a:pt x="31" y="18"/>
                    <a:pt x="32" y="20"/>
                  </a:cubicBezTo>
                  <a:cubicBezTo>
                    <a:pt x="31" y="18"/>
                    <a:pt x="29" y="15"/>
                    <a:pt x="27" y="13"/>
                  </a:cubicBezTo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moveTo>
                    <a:pt x="14" y="3"/>
                  </a:moveTo>
                  <a:cubicBezTo>
                    <a:pt x="17" y="4"/>
                    <a:pt x="21" y="6"/>
                    <a:pt x="23" y="9"/>
                  </a:cubicBezTo>
                  <a:cubicBezTo>
                    <a:pt x="21" y="6"/>
                    <a:pt x="17" y="4"/>
                    <a:pt x="14" y="3"/>
                  </a:cubicBezTo>
                  <a:moveTo>
                    <a:pt x="14" y="3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moveTo>
                    <a:pt x="2" y="0"/>
                  </a:move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0019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55" name="Freeform 62">
              <a:extLst>
                <a:ext uri="{FF2B5EF4-FFF2-40B4-BE49-F238E27FC236}">
                  <a16:creationId xmlns:a16="http://schemas.microsoft.com/office/drawing/2014/main" id="{29AAE687-482F-B746-AAC3-1B4579B0E48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0709" y="1095375"/>
              <a:ext cx="150813" cy="123825"/>
            </a:xfrm>
            <a:custGeom>
              <a:avLst/>
              <a:gdLst>
                <a:gd name="T0" fmla="*/ 50 w 86"/>
                <a:gd name="T1" fmla="*/ 0 h 71"/>
                <a:gd name="T2" fmla="*/ 50 w 86"/>
                <a:gd name="T3" fmla="*/ 0 h 71"/>
                <a:gd name="T4" fmla="*/ 25 w 86"/>
                <a:gd name="T5" fmla="*/ 11 h 71"/>
                <a:gd name="T6" fmla="*/ 0 w 86"/>
                <a:gd name="T7" fmla="*/ 36 h 71"/>
                <a:gd name="T8" fmla="*/ 25 w 86"/>
                <a:gd name="T9" fmla="*/ 61 h 71"/>
                <a:gd name="T10" fmla="*/ 50 w 86"/>
                <a:gd name="T11" fmla="*/ 71 h 71"/>
                <a:gd name="T12" fmla="*/ 50 w 86"/>
                <a:gd name="T13" fmla="*/ 71 h 71"/>
                <a:gd name="T14" fmla="*/ 52 w 86"/>
                <a:gd name="T15" fmla="*/ 71 h 71"/>
                <a:gd name="T16" fmla="*/ 52 w 86"/>
                <a:gd name="T17" fmla="*/ 71 h 71"/>
                <a:gd name="T18" fmla="*/ 53 w 86"/>
                <a:gd name="T19" fmla="*/ 71 h 71"/>
                <a:gd name="T20" fmla="*/ 53 w 86"/>
                <a:gd name="T21" fmla="*/ 71 h 71"/>
                <a:gd name="T22" fmla="*/ 53 w 86"/>
                <a:gd name="T23" fmla="*/ 71 h 71"/>
                <a:gd name="T24" fmla="*/ 63 w 86"/>
                <a:gd name="T25" fmla="*/ 69 h 71"/>
                <a:gd name="T26" fmla="*/ 63 w 86"/>
                <a:gd name="T27" fmla="*/ 69 h 71"/>
                <a:gd name="T28" fmla="*/ 63 w 86"/>
                <a:gd name="T29" fmla="*/ 69 h 71"/>
                <a:gd name="T30" fmla="*/ 64 w 86"/>
                <a:gd name="T31" fmla="*/ 68 h 71"/>
                <a:gd name="T32" fmla="*/ 64 w 86"/>
                <a:gd name="T33" fmla="*/ 68 h 71"/>
                <a:gd name="T34" fmla="*/ 75 w 86"/>
                <a:gd name="T35" fmla="*/ 61 h 71"/>
                <a:gd name="T36" fmla="*/ 75 w 86"/>
                <a:gd name="T37" fmla="*/ 61 h 71"/>
                <a:gd name="T38" fmla="*/ 75 w 86"/>
                <a:gd name="T39" fmla="*/ 61 h 71"/>
                <a:gd name="T40" fmla="*/ 75 w 86"/>
                <a:gd name="T41" fmla="*/ 61 h 71"/>
                <a:gd name="T42" fmla="*/ 75 w 86"/>
                <a:gd name="T43" fmla="*/ 61 h 71"/>
                <a:gd name="T44" fmla="*/ 75 w 86"/>
                <a:gd name="T45" fmla="*/ 61 h 71"/>
                <a:gd name="T46" fmla="*/ 75 w 86"/>
                <a:gd name="T47" fmla="*/ 61 h 71"/>
                <a:gd name="T48" fmla="*/ 75 w 86"/>
                <a:gd name="T49" fmla="*/ 61 h 71"/>
                <a:gd name="T50" fmla="*/ 75 w 86"/>
                <a:gd name="T51" fmla="*/ 61 h 71"/>
                <a:gd name="T52" fmla="*/ 76 w 86"/>
                <a:gd name="T53" fmla="*/ 60 h 71"/>
                <a:gd name="T54" fmla="*/ 76 w 86"/>
                <a:gd name="T55" fmla="*/ 60 h 71"/>
                <a:gd name="T56" fmla="*/ 76 w 86"/>
                <a:gd name="T57" fmla="*/ 60 h 71"/>
                <a:gd name="T58" fmla="*/ 76 w 86"/>
                <a:gd name="T59" fmla="*/ 60 h 71"/>
                <a:gd name="T60" fmla="*/ 76 w 86"/>
                <a:gd name="T61" fmla="*/ 60 h 71"/>
                <a:gd name="T62" fmla="*/ 76 w 86"/>
                <a:gd name="T63" fmla="*/ 60 h 71"/>
                <a:gd name="T64" fmla="*/ 76 w 86"/>
                <a:gd name="T65" fmla="*/ 60 h 71"/>
                <a:gd name="T66" fmla="*/ 83 w 86"/>
                <a:gd name="T67" fmla="*/ 50 h 71"/>
                <a:gd name="T68" fmla="*/ 83 w 86"/>
                <a:gd name="T69" fmla="*/ 50 h 71"/>
                <a:gd name="T70" fmla="*/ 83 w 86"/>
                <a:gd name="T71" fmla="*/ 50 h 71"/>
                <a:gd name="T72" fmla="*/ 86 w 86"/>
                <a:gd name="T73" fmla="*/ 36 h 71"/>
                <a:gd name="T74" fmla="*/ 82 w 86"/>
                <a:gd name="T75" fmla="*/ 20 h 71"/>
                <a:gd name="T76" fmla="*/ 82 w 86"/>
                <a:gd name="T77" fmla="*/ 20 h 71"/>
                <a:gd name="T78" fmla="*/ 82 w 86"/>
                <a:gd name="T79" fmla="*/ 20 h 71"/>
                <a:gd name="T80" fmla="*/ 82 w 86"/>
                <a:gd name="T81" fmla="*/ 20 h 71"/>
                <a:gd name="T82" fmla="*/ 82 w 86"/>
                <a:gd name="T83" fmla="*/ 20 h 71"/>
                <a:gd name="T84" fmla="*/ 77 w 86"/>
                <a:gd name="T85" fmla="*/ 13 h 71"/>
                <a:gd name="T86" fmla="*/ 77 w 86"/>
                <a:gd name="T87" fmla="*/ 13 h 71"/>
                <a:gd name="T88" fmla="*/ 77 w 86"/>
                <a:gd name="T89" fmla="*/ 13 h 71"/>
                <a:gd name="T90" fmla="*/ 77 w 86"/>
                <a:gd name="T91" fmla="*/ 13 h 71"/>
                <a:gd name="T92" fmla="*/ 77 w 86"/>
                <a:gd name="T93" fmla="*/ 13 h 71"/>
                <a:gd name="T94" fmla="*/ 75 w 86"/>
                <a:gd name="T95" fmla="*/ 11 h 71"/>
                <a:gd name="T96" fmla="*/ 75 w 86"/>
                <a:gd name="T97" fmla="*/ 11 h 71"/>
                <a:gd name="T98" fmla="*/ 74 w 86"/>
                <a:gd name="T99" fmla="*/ 9 h 71"/>
                <a:gd name="T100" fmla="*/ 74 w 86"/>
                <a:gd name="T101" fmla="*/ 9 h 71"/>
                <a:gd name="T102" fmla="*/ 73 w 86"/>
                <a:gd name="T103" fmla="*/ 9 h 71"/>
                <a:gd name="T104" fmla="*/ 64 w 86"/>
                <a:gd name="T105" fmla="*/ 3 h 71"/>
                <a:gd name="T106" fmla="*/ 64 w 86"/>
                <a:gd name="T107" fmla="*/ 3 h 71"/>
                <a:gd name="T108" fmla="*/ 64 w 86"/>
                <a:gd name="T109" fmla="*/ 3 h 71"/>
                <a:gd name="T110" fmla="*/ 53 w 86"/>
                <a:gd name="T111" fmla="*/ 0 h 71"/>
                <a:gd name="T112" fmla="*/ 53 w 86"/>
                <a:gd name="T113" fmla="*/ 0 h 71"/>
                <a:gd name="T114" fmla="*/ 53 w 86"/>
                <a:gd name="T115" fmla="*/ 0 h 71"/>
                <a:gd name="T116" fmla="*/ 52 w 86"/>
                <a:gd name="T117" fmla="*/ 0 h 71"/>
                <a:gd name="T118" fmla="*/ 52 w 86"/>
                <a:gd name="T119" fmla="*/ 0 h 71"/>
                <a:gd name="T120" fmla="*/ 50 w 86"/>
                <a:gd name="T121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6" h="71">
                  <a:moveTo>
                    <a:pt x="50" y="0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41" y="0"/>
                    <a:pt x="32" y="4"/>
                    <a:pt x="25" y="1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32" y="67"/>
                    <a:pt x="41" y="71"/>
                    <a:pt x="50" y="71"/>
                  </a:cubicBezTo>
                  <a:cubicBezTo>
                    <a:pt x="50" y="71"/>
                    <a:pt x="50" y="71"/>
                    <a:pt x="50" y="71"/>
                  </a:cubicBezTo>
                  <a:cubicBezTo>
                    <a:pt x="51" y="71"/>
                    <a:pt x="52" y="71"/>
                    <a:pt x="52" y="71"/>
                  </a:cubicBezTo>
                  <a:cubicBezTo>
                    <a:pt x="52" y="71"/>
                    <a:pt x="52" y="71"/>
                    <a:pt x="52" y="71"/>
                  </a:cubicBezTo>
                  <a:cubicBezTo>
                    <a:pt x="52" y="71"/>
                    <a:pt x="53" y="71"/>
                    <a:pt x="53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56" y="71"/>
                    <a:pt x="60" y="70"/>
                    <a:pt x="63" y="69"/>
                  </a:cubicBezTo>
                  <a:cubicBezTo>
                    <a:pt x="63" y="69"/>
                    <a:pt x="63" y="69"/>
                    <a:pt x="63" y="69"/>
                  </a:cubicBezTo>
                  <a:cubicBezTo>
                    <a:pt x="63" y="69"/>
                    <a:pt x="63" y="69"/>
                    <a:pt x="63" y="69"/>
                  </a:cubicBezTo>
                  <a:cubicBezTo>
                    <a:pt x="63" y="68"/>
                    <a:pt x="63" y="68"/>
                    <a:pt x="64" y="68"/>
                  </a:cubicBezTo>
                  <a:cubicBezTo>
                    <a:pt x="64" y="68"/>
                    <a:pt x="64" y="68"/>
                    <a:pt x="64" y="68"/>
                  </a:cubicBezTo>
                  <a:cubicBezTo>
                    <a:pt x="68" y="67"/>
                    <a:pt x="72" y="64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9" y="57"/>
                    <a:pt x="81" y="54"/>
                    <a:pt x="83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5" y="45"/>
                    <a:pt x="86" y="40"/>
                    <a:pt x="86" y="36"/>
                  </a:cubicBezTo>
                  <a:cubicBezTo>
                    <a:pt x="86" y="30"/>
                    <a:pt x="85" y="25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18"/>
                    <a:pt x="79" y="15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7" y="12"/>
                    <a:pt x="76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5" y="10"/>
                    <a:pt x="74" y="10"/>
                    <a:pt x="74" y="9"/>
                  </a:cubicBezTo>
                  <a:cubicBezTo>
                    <a:pt x="74" y="9"/>
                    <a:pt x="74" y="9"/>
                    <a:pt x="74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1" y="6"/>
                    <a:pt x="67" y="4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0" y="2"/>
                    <a:pt x="57" y="1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2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0"/>
                    <a:pt x="51" y="0"/>
                    <a:pt x="50" y="0"/>
                  </a:cubicBez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</p:grpSp>
      <p:pic>
        <p:nvPicPr>
          <p:cNvPr id="34" name="Picture 33">
            <a:extLst>
              <a:ext uri="{FF2B5EF4-FFF2-40B4-BE49-F238E27FC236}">
                <a16:creationId xmlns:a16="http://schemas.microsoft.com/office/drawing/2014/main" id="{B12AA18D-A71C-6849-B99A-51D8AEA149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4389" y="1691384"/>
            <a:ext cx="677850" cy="463792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8BFD32B9-85AB-9247-B02C-1389C47E6A12}"/>
              </a:ext>
            </a:extLst>
          </p:cNvPr>
          <p:cNvSpPr txBox="1"/>
          <p:nvPr/>
        </p:nvSpPr>
        <p:spPr>
          <a:xfrm>
            <a:off x="3539873" y="2155350"/>
            <a:ext cx="2166882" cy="43088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457189"/>
            <a:r>
              <a:rPr lang="en-GB" sz="1100" b="1">
                <a:solidFill>
                  <a:srgbClr val="005073"/>
                </a:solidFill>
                <a:latin typeface="CiscoSansTT ExtraLight"/>
              </a:rPr>
              <a:t>Machine Learning is used to detect the car plate number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35A5BABF-52D1-D640-AD47-B9B9460E38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1199" y="1697975"/>
            <a:ext cx="546100" cy="457200"/>
          </a:xfrm>
          <a:prstGeom prst="rect">
            <a:avLst/>
          </a:prstGeom>
        </p:spPr>
      </p:pic>
      <p:sp>
        <p:nvSpPr>
          <p:cNvPr id="61" name="TextBox 60">
            <a:extLst>
              <a:ext uri="{FF2B5EF4-FFF2-40B4-BE49-F238E27FC236}">
                <a16:creationId xmlns:a16="http://schemas.microsoft.com/office/drawing/2014/main" id="{B6A92852-981E-EA4E-98F3-09F445EA2BA9}"/>
              </a:ext>
            </a:extLst>
          </p:cNvPr>
          <p:cNvSpPr txBox="1"/>
          <p:nvPr/>
        </p:nvSpPr>
        <p:spPr>
          <a:xfrm>
            <a:off x="6696727" y="2168785"/>
            <a:ext cx="2215043" cy="43088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 defTabSz="457189"/>
            <a:r>
              <a:rPr lang="en-GB" sz="1100" b="1">
                <a:solidFill>
                  <a:srgbClr val="005073"/>
                </a:solidFill>
                <a:latin typeface="CiscoSansTT ExtraLight"/>
                <a:ea typeface="ＭＳ Ｐゴシック"/>
              </a:rPr>
              <a:t>Staff will be notified when there is a match with an order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20A945B-60E0-D94C-B505-E3A08F3EEF7A}"/>
              </a:ext>
            </a:extLst>
          </p:cNvPr>
          <p:cNvGrpSpPr>
            <a:grpSpLocks noChangeAspect="1"/>
          </p:cNvGrpSpPr>
          <p:nvPr/>
        </p:nvGrpSpPr>
        <p:grpSpPr>
          <a:xfrm>
            <a:off x="5807758" y="2860617"/>
            <a:ext cx="870872" cy="369333"/>
            <a:chOff x="7413625" y="909638"/>
            <a:chExt cx="1167897" cy="495300"/>
          </a:xfrm>
        </p:grpSpPr>
        <p:sp>
          <p:nvSpPr>
            <p:cNvPr id="63" name="Freeform 56">
              <a:extLst>
                <a:ext uri="{FF2B5EF4-FFF2-40B4-BE49-F238E27FC236}">
                  <a16:creationId xmlns:a16="http://schemas.microsoft.com/office/drawing/2014/main" id="{046121C1-4791-7D4D-BAC8-C2E75C5DA2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13625" y="1095375"/>
              <a:ext cx="1160463" cy="123825"/>
            </a:xfrm>
            <a:custGeom>
              <a:avLst/>
              <a:gdLst>
                <a:gd name="T0" fmla="*/ 654 w 664"/>
                <a:gd name="T1" fmla="*/ 60 h 71"/>
                <a:gd name="T2" fmla="*/ 653 w 664"/>
                <a:gd name="T3" fmla="*/ 61 h 71"/>
                <a:gd name="T4" fmla="*/ 653 w 664"/>
                <a:gd name="T5" fmla="*/ 61 h 71"/>
                <a:gd name="T6" fmla="*/ 654 w 664"/>
                <a:gd name="T7" fmla="*/ 60 h 71"/>
                <a:gd name="T8" fmla="*/ 654 w 664"/>
                <a:gd name="T9" fmla="*/ 60 h 71"/>
                <a:gd name="T10" fmla="*/ 654 w 664"/>
                <a:gd name="T11" fmla="*/ 60 h 71"/>
                <a:gd name="T12" fmla="*/ 654 w 664"/>
                <a:gd name="T13" fmla="*/ 60 h 71"/>
                <a:gd name="T14" fmla="*/ 654 w 664"/>
                <a:gd name="T15" fmla="*/ 60 h 71"/>
                <a:gd name="T16" fmla="*/ 654 w 664"/>
                <a:gd name="T17" fmla="*/ 60 h 71"/>
                <a:gd name="T18" fmla="*/ 654 w 664"/>
                <a:gd name="T19" fmla="*/ 60 h 71"/>
                <a:gd name="T20" fmla="*/ 654 w 664"/>
                <a:gd name="T21" fmla="*/ 60 h 71"/>
                <a:gd name="T22" fmla="*/ 654 w 664"/>
                <a:gd name="T23" fmla="*/ 60 h 71"/>
                <a:gd name="T24" fmla="*/ 654 w 664"/>
                <a:gd name="T25" fmla="*/ 60 h 71"/>
                <a:gd name="T26" fmla="*/ 661 w 664"/>
                <a:gd name="T27" fmla="*/ 50 h 71"/>
                <a:gd name="T28" fmla="*/ 661 w 664"/>
                <a:gd name="T29" fmla="*/ 50 h 71"/>
                <a:gd name="T30" fmla="*/ 661 w 664"/>
                <a:gd name="T31" fmla="*/ 50 h 71"/>
                <a:gd name="T32" fmla="*/ 660 w 664"/>
                <a:gd name="T33" fmla="*/ 20 h 71"/>
                <a:gd name="T34" fmla="*/ 664 w 664"/>
                <a:gd name="T35" fmla="*/ 36 h 71"/>
                <a:gd name="T36" fmla="*/ 661 w 664"/>
                <a:gd name="T37" fmla="*/ 50 h 71"/>
                <a:gd name="T38" fmla="*/ 664 w 664"/>
                <a:gd name="T39" fmla="*/ 36 h 71"/>
                <a:gd name="T40" fmla="*/ 660 w 664"/>
                <a:gd name="T41" fmla="*/ 20 h 71"/>
                <a:gd name="T42" fmla="*/ 660 w 664"/>
                <a:gd name="T43" fmla="*/ 20 h 71"/>
                <a:gd name="T44" fmla="*/ 660 w 664"/>
                <a:gd name="T45" fmla="*/ 20 h 71"/>
                <a:gd name="T46" fmla="*/ 660 w 664"/>
                <a:gd name="T47" fmla="*/ 20 h 71"/>
                <a:gd name="T48" fmla="*/ 660 w 664"/>
                <a:gd name="T49" fmla="*/ 20 h 71"/>
                <a:gd name="T50" fmla="*/ 660 w 664"/>
                <a:gd name="T51" fmla="*/ 20 h 71"/>
                <a:gd name="T52" fmla="*/ 660 w 664"/>
                <a:gd name="T53" fmla="*/ 20 h 71"/>
                <a:gd name="T54" fmla="*/ 655 w 664"/>
                <a:gd name="T55" fmla="*/ 13 h 71"/>
                <a:gd name="T56" fmla="*/ 655 w 664"/>
                <a:gd name="T57" fmla="*/ 13 h 71"/>
                <a:gd name="T58" fmla="*/ 655 w 664"/>
                <a:gd name="T59" fmla="*/ 13 h 71"/>
                <a:gd name="T60" fmla="*/ 655 w 664"/>
                <a:gd name="T61" fmla="*/ 13 h 71"/>
                <a:gd name="T62" fmla="*/ 655 w 664"/>
                <a:gd name="T63" fmla="*/ 13 h 71"/>
                <a:gd name="T64" fmla="*/ 655 w 664"/>
                <a:gd name="T65" fmla="*/ 13 h 71"/>
                <a:gd name="T66" fmla="*/ 653 w 664"/>
                <a:gd name="T67" fmla="*/ 10 h 71"/>
                <a:gd name="T68" fmla="*/ 653 w 664"/>
                <a:gd name="T69" fmla="*/ 11 h 71"/>
                <a:gd name="T70" fmla="*/ 653 w 664"/>
                <a:gd name="T71" fmla="*/ 11 h 71"/>
                <a:gd name="T72" fmla="*/ 655 w 664"/>
                <a:gd name="T73" fmla="*/ 13 h 71"/>
                <a:gd name="T74" fmla="*/ 653 w 664"/>
                <a:gd name="T75" fmla="*/ 10 h 71"/>
                <a:gd name="T76" fmla="*/ 543 w 664"/>
                <a:gd name="T77" fmla="*/ 0 h 71"/>
                <a:gd name="T78" fmla="*/ 35 w 664"/>
                <a:gd name="T79" fmla="*/ 0 h 71"/>
                <a:gd name="T80" fmla="*/ 0 w 664"/>
                <a:gd name="T81" fmla="*/ 36 h 71"/>
                <a:gd name="T82" fmla="*/ 35 w 664"/>
                <a:gd name="T83" fmla="*/ 71 h 71"/>
                <a:gd name="T84" fmla="*/ 543 w 664"/>
                <a:gd name="T85" fmla="*/ 71 h 71"/>
                <a:gd name="T86" fmla="*/ 578 w 664"/>
                <a:gd name="T87" fmla="*/ 36 h 71"/>
                <a:gd name="T88" fmla="*/ 543 w 664"/>
                <a:gd name="T89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64" h="71">
                  <a:moveTo>
                    <a:pt x="654" y="60"/>
                  </a:moveTo>
                  <a:cubicBezTo>
                    <a:pt x="653" y="61"/>
                    <a:pt x="653" y="61"/>
                    <a:pt x="653" y="61"/>
                  </a:cubicBezTo>
                  <a:cubicBezTo>
                    <a:pt x="653" y="61"/>
                    <a:pt x="653" y="61"/>
                    <a:pt x="653" y="61"/>
                  </a:cubicBezTo>
                  <a:cubicBezTo>
                    <a:pt x="653" y="61"/>
                    <a:pt x="653" y="61"/>
                    <a:pt x="654" y="60"/>
                  </a:cubicBezTo>
                  <a:moveTo>
                    <a:pt x="654" y="60"/>
                  </a:moveTo>
                  <a:cubicBezTo>
                    <a:pt x="654" y="60"/>
                    <a:pt x="654" y="60"/>
                    <a:pt x="654" y="60"/>
                  </a:cubicBezTo>
                  <a:cubicBezTo>
                    <a:pt x="654" y="60"/>
                    <a:pt x="654" y="60"/>
                    <a:pt x="654" y="60"/>
                  </a:cubicBezTo>
                  <a:moveTo>
                    <a:pt x="654" y="60"/>
                  </a:moveTo>
                  <a:cubicBezTo>
                    <a:pt x="654" y="60"/>
                    <a:pt x="654" y="60"/>
                    <a:pt x="654" y="60"/>
                  </a:cubicBezTo>
                  <a:cubicBezTo>
                    <a:pt x="654" y="60"/>
                    <a:pt x="654" y="60"/>
                    <a:pt x="654" y="60"/>
                  </a:cubicBezTo>
                  <a:moveTo>
                    <a:pt x="654" y="60"/>
                  </a:moveTo>
                  <a:cubicBezTo>
                    <a:pt x="654" y="60"/>
                    <a:pt x="654" y="60"/>
                    <a:pt x="654" y="60"/>
                  </a:cubicBezTo>
                  <a:cubicBezTo>
                    <a:pt x="654" y="60"/>
                    <a:pt x="654" y="60"/>
                    <a:pt x="654" y="60"/>
                  </a:cubicBezTo>
                  <a:moveTo>
                    <a:pt x="661" y="50"/>
                  </a:moveTo>
                  <a:cubicBezTo>
                    <a:pt x="661" y="50"/>
                    <a:pt x="661" y="50"/>
                    <a:pt x="661" y="50"/>
                  </a:cubicBezTo>
                  <a:cubicBezTo>
                    <a:pt x="661" y="50"/>
                    <a:pt x="661" y="50"/>
                    <a:pt x="661" y="50"/>
                  </a:cubicBezTo>
                  <a:moveTo>
                    <a:pt x="660" y="20"/>
                  </a:moveTo>
                  <a:cubicBezTo>
                    <a:pt x="663" y="25"/>
                    <a:pt x="664" y="30"/>
                    <a:pt x="664" y="36"/>
                  </a:cubicBezTo>
                  <a:cubicBezTo>
                    <a:pt x="664" y="40"/>
                    <a:pt x="663" y="45"/>
                    <a:pt x="661" y="50"/>
                  </a:cubicBezTo>
                  <a:cubicBezTo>
                    <a:pt x="663" y="45"/>
                    <a:pt x="664" y="41"/>
                    <a:pt x="664" y="36"/>
                  </a:cubicBezTo>
                  <a:cubicBezTo>
                    <a:pt x="664" y="30"/>
                    <a:pt x="662" y="25"/>
                    <a:pt x="660" y="20"/>
                  </a:cubicBezTo>
                  <a:moveTo>
                    <a:pt x="660" y="20"/>
                  </a:moveTo>
                  <a:cubicBezTo>
                    <a:pt x="660" y="20"/>
                    <a:pt x="660" y="20"/>
                    <a:pt x="660" y="20"/>
                  </a:cubicBezTo>
                  <a:cubicBezTo>
                    <a:pt x="660" y="20"/>
                    <a:pt x="660" y="20"/>
                    <a:pt x="660" y="20"/>
                  </a:cubicBezTo>
                  <a:moveTo>
                    <a:pt x="660" y="20"/>
                  </a:moveTo>
                  <a:cubicBezTo>
                    <a:pt x="660" y="20"/>
                    <a:pt x="660" y="20"/>
                    <a:pt x="660" y="20"/>
                  </a:cubicBezTo>
                  <a:cubicBezTo>
                    <a:pt x="660" y="20"/>
                    <a:pt x="660" y="20"/>
                    <a:pt x="660" y="20"/>
                  </a:cubicBezTo>
                  <a:moveTo>
                    <a:pt x="655" y="13"/>
                  </a:moveTo>
                  <a:cubicBezTo>
                    <a:pt x="655" y="13"/>
                    <a:pt x="655" y="13"/>
                    <a:pt x="655" y="13"/>
                  </a:cubicBezTo>
                  <a:cubicBezTo>
                    <a:pt x="655" y="13"/>
                    <a:pt x="655" y="13"/>
                    <a:pt x="655" y="13"/>
                  </a:cubicBezTo>
                  <a:moveTo>
                    <a:pt x="655" y="13"/>
                  </a:moveTo>
                  <a:cubicBezTo>
                    <a:pt x="655" y="13"/>
                    <a:pt x="655" y="13"/>
                    <a:pt x="655" y="13"/>
                  </a:cubicBezTo>
                  <a:cubicBezTo>
                    <a:pt x="655" y="13"/>
                    <a:pt x="655" y="13"/>
                    <a:pt x="655" y="13"/>
                  </a:cubicBezTo>
                  <a:moveTo>
                    <a:pt x="653" y="10"/>
                  </a:moveTo>
                  <a:cubicBezTo>
                    <a:pt x="653" y="11"/>
                    <a:pt x="653" y="11"/>
                    <a:pt x="653" y="11"/>
                  </a:cubicBezTo>
                  <a:cubicBezTo>
                    <a:pt x="653" y="11"/>
                    <a:pt x="653" y="11"/>
                    <a:pt x="653" y="11"/>
                  </a:cubicBezTo>
                  <a:cubicBezTo>
                    <a:pt x="654" y="11"/>
                    <a:pt x="655" y="12"/>
                    <a:pt x="655" y="13"/>
                  </a:cubicBezTo>
                  <a:cubicBezTo>
                    <a:pt x="655" y="12"/>
                    <a:pt x="654" y="11"/>
                    <a:pt x="653" y="10"/>
                  </a:cubicBezTo>
                  <a:moveTo>
                    <a:pt x="543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15" y="0"/>
                    <a:pt x="0" y="16"/>
                    <a:pt x="0" y="36"/>
                  </a:cubicBezTo>
                  <a:cubicBezTo>
                    <a:pt x="0" y="55"/>
                    <a:pt x="15" y="71"/>
                    <a:pt x="35" y="71"/>
                  </a:cubicBezTo>
                  <a:cubicBezTo>
                    <a:pt x="543" y="71"/>
                    <a:pt x="543" y="71"/>
                    <a:pt x="543" y="71"/>
                  </a:cubicBezTo>
                  <a:cubicBezTo>
                    <a:pt x="578" y="36"/>
                    <a:pt x="578" y="36"/>
                    <a:pt x="578" y="36"/>
                  </a:cubicBezTo>
                  <a:cubicBezTo>
                    <a:pt x="543" y="0"/>
                    <a:pt x="543" y="0"/>
                    <a:pt x="543" y="0"/>
                  </a:cubicBezTo>
                </a:path>
              </a:pathLst>
            </a:custGeom>
            <a:solidFill>
              <a:schemeClr val="accent3"/>
            </a:solidFill>
            <a:ln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64" name="Freeform 57">
              <a:extLst>
                <a:ext uri="{FF2B5EF4-FFF2-40B4-BE49-F238E27FC236}">
                  <a16:creationId xmlns:a16="http://schemas.microsoft.com/office/drawing/2014/main" id="{CEE2297E-BB37-B348-966A-1CE7D38E9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9763" y="909638"/>
              <a:ext cx="295275" cy="203200"/>
            </a:xfrm>
            <a:custGeom>
              <a:avLst/>
              <a:gdLst>
                <a:gd name="T0" fmla="*/ 38 w 169"/>
                <a:gd name="T1" fmla="*/ 0 h 116"/>
                <a:gd name="T2" fmla="*/ 13 w 169"/>
                <a:gd name="T3" fmla="*/ 11 h 116"/>
                <a:gd name="T4" fmla="*/ 13 w 169"/>
                <a:gd name="T5" fmla="*/ 61 h 116"/>
                <a:gd name="T6" fmla="*/ 59 w 169"/>
                <a:gd name="T7" fmla="*/ 106 h 116"/>
                <a:gd name="T8" fmla="*/ 144 w 169"/>
                <a:gd name="T9" fmla="*/ 106 h 116"/>
                <a:gd name="T10" fmla="*/ 144 w 169"/>
                <a:gd name="T11" fmla="*/ 106 h 116"/>
                <a:gd name="T12" fmla="*/ 146 w 169"/>
                <a:gd name="T13" fmla="*/ 106 h 116"/>
                <a:gd name="T14" fmla="*/ 146 w 169"/>
                <a:gd name="T15" fmla="*/ 106 h 116"/>
                <a:gd name="T16" fmla="*/ 147 w 169"/>
                <a:gd name="T17" fmla="*/ 106 h 116"/>
                <a:gd name="T18" fmla="*/ 147 w 169"/>
                <a:gd name="T19" fmla="*/ 106 h 116"/>
                <a:gd name="T20" fmla="*/ 147 w 169"/>
                <a:gd name="T21" fmla="*/ 106 h 116"/>
                <a:gd name="T22" fmla="*/ 158 w 169"/>
                <a:gd name="T23" fmla="*/ 109 h 116"/>
                <a:gd name="T24" fmla="*/ 158 w 169"/>
                <a:gd name="T25" fmla="*/ 109 h 116"/>
                <a:gd name="T26" fmla="*/ 158 w 169"/>
                <a:gd name="T27" fmla="*/ 109 h 116"/>
                <a:gd name="T28" fmla="*/ 167 w 169"/>
                <a:gd name="T29" fmla="*/ 115 h 116"/>
                <a:gd name="T30" fmla="*/ 168 w 169"/>
                <a:gd name="T31" fmla="*/ 115 h 116"/>
                <a:gd name="T32" fmla="*/ 168 w 169"/>
                <a:gd name="T33" fmla="*/ 115 h 116"/>
                <a:gd name="T34" fmla="*/ 169 w 169"/>
                <a:gd name="T35" fmla="*/ 116 h 116"/>
                <a:gd name="T36" fmla="*/ 63 w 169"/>
                <a:gd name="T37" fmla="*/ 11 h 116"/>
                <a:gd name="T38" fmla="*/ 38 w 169"/>
                <a:gd name="T39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69" h="116">
                  <a:moveTo>
                    <a:pt x="38" y="0"/>
                  </a:moveTo>
                  <a:cubicBezTo>
                    <a:pt x="29" y="0"/>
                    <a:pt x="20" y="4"/>
                    <a:pt x="13" y="11"/>
                  </a:cubicBezTo>
                  <a:cubicBezTo>
                    <a:pt x="0" y="25"/>
                    <a:pt x="0" y="47"/>
                    <a:pt x="13" y="61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5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7" y="106"/>
                    <a:pt x="147" y="106"/>
                  </a:cubicBezTo>
                  <a:cubicBezTo>
                    <a:pt x="147" y="106"/>
                    <a:pt x="147" y="106"/>
                    <a:pt x="147" y="106"/>
                  </a:cubicBezTo>
                  <a:cubicBezTo>
                    <a:pt x="147" y="106"/>
                    <a:pt x="147" y="106"/>
                    <a:pt x="147" y="106"/>
                  </a:cubicBezTo>
                  <a:cubicBezTo>
                    <a:pt x="151" y="107"/>
                    <a:pt x="154" y="108"/>
                    <a:pt x="158" y="109"/>
                  </a:cubicBezTo>
                  <a:cubicBezTo>
                    <a:pt x="158" y="109"/>
                    <a:pt x="158" y="109"/>
                    <a:pt x="158" y="109"/>
                  </a:cubicBezTo>
                  <a:cubicBezTo>
                    <a:pt x="158" y="109"/>
                    <a:pt x="158" y="109"/>
                    <a:pt x="158" y="109"/>
                  </a:cubicBezTo>
                  <a:cubicBezTo>
                    <a:pt x="161" y="110"/>
                    <a:pt x="165" y="112"/>
                    <a:pt x="167" y="115"/>
                  </a:cubicBezTo>
                  <a:cubicBezTo>
                    <a:pt x="167" y="115"/>
                    <a:pt x="167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9" y="116"/>
                    <a:pt x="169" y="116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57" y="4"/>
                    <a:pt x="48" y="0"/>
                    <a:pt x="38" y="0"/>
                  </a:cubicBezTo>
                </a:path>
              </a:pathLst>
            </a:custGeom>
            <a:solidFill>
              <a:schemeClr val="accent3"/>
            </a:solidFill>
            <a:ln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65" name="Freeform 58">
              <a:extLst>
                <a:ext uri="{FF2B5EF4-FFF2-40B4-BE49-F238E27FC236}">
                  <a16:creationId xmlns:a16="http://schemas.microsoft.com/office/drawing/2014/main" id="{2EBF77C4-220C-104E-B0E4-83392FF166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2950" y="1095375"/>
              <a:ext cx="192088" cy="63500"/>
            </a:xfrm>
            <a:custGeom>
              <a:avLst/>
              <a:gdLst>
                <a:gd name="T0" fmla="*/ 109 w 110"/>
                <a:gd name="T1" fmla="*/ 9 h 36"/>
                <a:gd name="T2" fmla="*/ 110 w 110"/>
                <a:gd name="T3" fmla="*/ 11 h 36"/>
                <a:gd name="T4" fmla="*/ 110 w 110"/>
                <a:gd name="T5" fmla="*/ 10 h 36"/>
                <a:gd name="T6" fmla="*/ 109 w 110"/>
                <a:gd name="T7" fmla="*/ 9 h 36"/>
                <a:gd name="T8" fmla="*/ 108 w 110"/>
                <a:gd name="T9" fmla="*/ 9 h 36"/>
                <a:gd name="T10" fmla="*/ 109 w 110"/>
                <a:gd name="T11" fmla="*/ 9 h 36"/>
                <a:gd name="T12" fmla="*/ 108 w 110"/>
                <a:gd name="T13" fmla="*/ 9 h 36"/>
                <a:gd name="T14" fmla="*/ 99 w 110"/>
                <a:gd name="T15" fmla="*/ 3 h 36"/>
                <a:gd name="T16" fmla="*/ 99 w 110"/>
                <a:gd name="T17" fmla="*/ 3 h 36"/>
                <a:gd name="T18" fmla="*/ 99 w 110"/>
                <a:gd name="T19" fmla="*/ 3 h 36"/>
                <a:gd name="T20" fmla="*/ 88 w 110"/>
                <a:gd name="T21" fmla="*/ 0 h 36"/>
                <a:gd name="T22" fmla="*/ 99 w 110"/>
                <a:gd name="T23" fmla="*/ 3 h 36"/>
                <a:gd name="T24" fmla="*/ 88 w 110"/>
                <a:gd name="T25" fmla="*/ 0 h 36"/>
                <a:gd name="T26" fmla="*/ 88 w 110"/>
                <a:gd name="T27" fmla="*/ 0 h 36"/>
                <a:gd name="T28" fmla="*/ 88 w 110"/>
                <a:gd name="T29" fmla="*/ 0 h 36"/>
                <a:gd name="T30" fmla="*/ 88 w 110"/>
                <a:gd name="T31" fmla="*/ 0 h 36"/>
                <a:gd name="T32" fmla="*/ 87 w 110"/>
                <a:gd name="T33" fmla="*/ 0 h 36"/>
                <a:gd name="T34" fmla="*/ 87 w 110"/>
                <a:gd name="T35" fmla="*/ 0 h 36"/>
                <a:gd name="T36" fmla="*/ 87 w 110"/>
                <a:gd name="T37" fmla="*/ 0 h 36"/>
                <a:gd name="T38" fmla="*/ 85 w 110"/>
                <a:gd name="T39" fmla="*/ 0 h 36"/>
                <a:gd name="T40" fmla="*/ 0 w 110"/>
                <a:gd name="T41" fmla="*/ 0 h 36"/>
                <a:gd name="T42" fmla="*/ 35 w 110"/>
                <a:gd name="T43" fmla="*/ 36 h 36"/>
                <a:gd name="T44" fmla="*/ 60 w 110"/>
                <a:gd name="T45" fmla="*/ 11 h 36"/>
                <a:gd name="T46" fmla="*/ 85 w 110"/>
                <a:gd name="T47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0" h="36">
                  <a:moveTo>
                    <a:pt x="109" y="9"/>
                  </a:moveTo>
                  <a:cubicBezTo>
                    <a:pt x="109" y="10"/>
                    <a:pt x="110" y="10"/>
                    <a:pt x="110" y="11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09" y="9"/>
                    <a:pt x="109" y="9"/>
                  </a:cubicBezTo>
                  <a:moveTo>
                    <a:pt x="108" y="9"/>
                  </a:moveTo>
                  <a:cubicBezTo>
                    <a:pt x="108" y="9"/>
                    <a:pt x="108" y="9"/>
                    <a:pt x="109" y="9"/>
                  </a:cubicBezTo>
                  <a:cubicBezTo>
                    <a:pt x="108" y="9"/>
                    <a:pt x="108" y="9"/>
                    <a:pt x="108" y="9"/>
                  </a:cubicBezTo>
                  <a:moveTo>
                    <a:pt x="99" y="3"/>
                  </a:moveTo>
                  <a:cubicBezTo>
                    <a:pt x="99" y="3"/>
                    <a:pt x="99" y="3"/>
                    <a:pt x="99" y="3"/>
                  </a:cubicBezTo>
                  <a:cubicBezTo>
                    <a:pt x="99" y="3"/>
                    <a:pt x="99" y="3"/>
                    <a:pt x="99" y="3"/>
                  </a:cubicBezTo>
                  <a:moveTo>
                    <a:pt x="88" y="0"/>
                  </a:moveTo>
                  <a:cubicBezTo>
                    <a:pt x="92" y="1"/>
                    <a:pt x="95" y="2"/>
                    <a:pt x="99" y="3"/>
                  </a:cubicBezTo>
                  <a:cubicBezTo>
                    <a:pt x="95" y="2"/>
                    <a:pt x="92" y="1"/>
                    <a:pt x="88" y="0"/>
                  </a:cubicBezTo>
                  <a:moveTo>
                    <a:pt x="88" y="0"/>
                  </a:moveTo>
                  <a:cubicBezTo>
                    <a:pt x="88" y="0"/>
                    <a:pt x="88" y="0"/>
                    <a:pt x="88" y="0"/>
                  </a:cubicBezTo>
                  <a:cubicBezTo>
                    <a:pt x="88" y="0"/>
                    <a:pt x="88" y="0"/>
                    <a:pt x="88" y="0"/>
                  </a:cubicBezTo>
                  <a:moveTo>
                    <a:pt x="87" y="0"/>
                  </a:moveTo>
                  <a:cubicBezTo>
                    <a:pt x="87" y="0"/>
                    <a:pt x="87" y="0"/>
                    <a:pt x="87" y="0"/>
                  </a:cubicBezTo>
                  <a:cubicBezTo>
                    <a:pt x="87" y="0"/>
                    <a:pt x="87" y="0"/>
                    <a:pt x="87" y="0"/>
                  </a:cubicBezTo>
                  <a:moveTo>
                    <a:pt x="8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7" y="4"/>
                    <a:pt x="76" y="0"/>
                    <a:pt x="85" y="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solidFill>
                <a:schemeClr val="accent3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66" name="Freeform 59">
              <a:extLst>
                <a:ext uri="{FF2B5EF4-FFF2-40B4-BE49-F238E27FC236}">
                  <a16:creationId xmlns:a16="http://schemas.microsoft.com/office/drawing/2014/main" id="{CB79BDF7-44F9-504D-B572-38FBD8AE60F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9763" y="1201738"/>
              <a:ext cx="295275" cy="203200"/>
            </a:xfrm>
            <a:custGeom>
              <a:avLst/>
              <a:gdLst>
                <a:gd name="T0" fmla="*/ 169 w 169"/>
                <a:gd name="T1" fmla="*/ 0 h 116"/>
                <a:gd name="T2" fmla="*/ 169 w 169"/>
                <a:gd name="T3" fmla="*/ 0 h 116"/>
                <a:gd name="T4" fmla="*/ 169 w 169"/>
                <a:gd name="T5" fmla="*/ 0 h 116"/>
                <a:gd name="T6" fmla="*/ 169 w 169"/>
                <a:gd name="T7" fmla="*/ 0 h 116"/>
                <a:gd name="T8" fmla="*/ 169 w 169"/>
                <a:gd name="T9" fmla="*/ 0 h 116"/>
                <a:gd name="T10" fmla="*/ 169 w 169"/>
                <a:gd name="T11" fmla="*/ 0 h 116"/>
                <a:gd name="T12" fmla="*/ 169 w 169"/>
                <a:gd name="T13" fmla="*/ 0 h 116"/>
                <a:gd name="T14" fmla="*/ 169 w 169"/>
                <a:gd name="T15" fmla="*/ 0 h 116"/>
                <a:gd name="T16" fmla="*/ 158 w 169"/>
                <a:gd name="T17" fmla="*/ 7 h 116"/>
                <a:gd name="T18" fmla="*/ 158 w 169"/>
                <a:gd name="T19" fmla="*/ 7 h 116"/>
                <a:gd name="T20" fmla="*/ 157 w 169"/>
                <a:gd name="T21" fmla="*/ 8 h 116"/>
                <a:gd name="T22" fmla="*/ 157 w 169"/>
                <a:gd name="T23" fmla="*/ 8 h 116"/>
                <a:gd name="T24" fmla="*/ 157 w 169"/>
                <a:gd name="T25" fmla="*/ 8 h 116"/>
                <a:gd name="T26" fmla="*/ 147 w 169"/>
                <a:gd name="T27" fmla="*/ 10 h 116"/>
                <a:gd name="T28" fmla="*/ 147 w 169"/>
                <a:gd name="T29" fmla="*/ 10 h 116"/>
                <a:gd name="T30" fmla="*/ 147 w 169"/>
                <a:gd name="T31" fmla="*/ 10 h 116"/>
                <a:gd name="T32" fmla="*/ 146 w 169"/>
                <a:gd name="T33" fmla="*/ 10 h 116"/>
                <a:gd name="T34" fmla="*/ 146 w 169"/>
                <a:gd name="T35" fmla="*/ 10 h 116"/>
                <a:gd name="T36" fmla="*/ 144 w 169"/>
                <a:gd name="T37" fmla="*/ 10 h 116"/>
                <a:gd name="T38" fmla="*/ 144 w 169"/>
                <a:gd name="T39" fmla="*/ 10 h 116"/>
                <a:gd name="T40" fmla="*/ 59 w 169"/>
                <a:gd name="T41" fmla="*/ 10 h 116"/>
                <a:gd name="T42" fmla="*/ 13 w 169"/>
                <a:gd name="T43" fmla="*/ 56 h 116"/>
                <a:gd name="T44" fmla="*/ 13 w 169"/>
                <a:gd name="T45" fmla="*/ 106 h 116"/>
                <a:gd name="T46" fmla="*/ 38 w 169"/>
                <a:gd name="T47" fmla="*/ 116 h 116"/>
                <a:gd name="T48" fmla="*/ 63 w 169"/>
                <a:gd name="T49" fmla="*/ 106 h 116"/>
                <a:gd name="T50" fmla="*/ 169 w 169"/>
                <a:gd name="T5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69" h="116">
                  <a:moveTo>
                    <a:pt x="169" y="0"/>
                  </a:move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9" y="0"/>
                    <a:pt x="169" y="0"/>
                    <a:pt x="169" y="0"/>
                  </a:cubicBezTo>
                  <a:cubicBezTo>
                    <a:pt x="165" y="3"/>
                    <a:pt x="162" y="6"/>
                    <a:pt x="158" y="7"/>
                  </a:cubicBezTo>
                  <a:cubicBezTo>
                    <a:pt x="158" y="7"/>
                    <a:pt x="158" y="7"/>
                    <a:pt x="158" y="7"/>
                  </a:cubicBezTo>
                  <a:cubicBezTo>
                    <a:pt x="157" y="7"/>
                    <a:pt x="157" y="7"/>
                    <a:pt x="157" y="8"/>
                  </a:cubicBezTo>
                  <a:cubicBezTo>
                    <a:pt x="157" y="8"/>
                    <a:pt x="157" y="8"/>
                    <a:pt x="157" y="8"/>
                  </a:cubicBezTo>
                  <a:cubicBezTo>
                    <a:pt x="157" y="8"/>
                    <a:pt x="157" y="8"/>
                    <a:pt x="157" y="8"/>
                  </a:cubicBezTo>
                  <a:cubicBezTo>
                    <a:pt x="154" y="9"/>
                    <a:pt x="150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5" y="10"/>
                    <a:pt x="144" y="10"/>
                  </a:cubicBezTo>
                  <a:cubicBezTo>
                    <a:pt x="144" y="10"/>
                    <a:pt x="144" y="10"/>
                    <a:pt x="144" y="10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0" y="69"/>
                    <a:pt x="0" y="92"/>
                    <a:pt x="13" y="106"/>
                  </a:cubicBezTo>
                  <a:cubicBezTo>
                    <a:pt x="20" y="112"/>
                    <a:pt x="29" y="116"/>
                    <a:pt x="38" y="116"/>
                  </a:cubicBezTo>
                  <a:cubicBezTo>
                    <a:pt x="48" y="116"/>
                    <a:pt x="57" y="112"/>
                    <a:pt x="63" y="106"/>
                  </a:cubicBezTo>
                  <a:cubicBezTo>
                    <a:pt x="169" y="0"/>
                    <a:pt x="169" y="0"/>
                    <a:pt x="169" y="0"/>
                  </a:cubicBezTo>
                </a:path>
              </a:pathLst>
            </a:custGeom>
            <a:solidFill>
              <a:schemeClr val="accent3"/>
            </a:solidFill>
            <a:ln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68" name="Freeform 60">
              <a:extLst>
                <a:ext uri="{FF2B5EF4-FFF2-40B4-BE49-F238E27FC236}">
                  <a16:creationId xmlns:a16="http://schemas.microsoft.com/office/drawing/2014/main" id="{23603BC6-4766-C24B-878C-2CFAA8E50A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2950" y="1158875"/>
              <a:ext cx="192088" cy="60325"/>
            </a:xfrm>
            <a:custGeom>
              <a:avLst/>
              <a:gdLst>
                <a:gd name="T0" fmla="*/ 87 w 110"/>
                <a:gd name="T1" fmla="*/ 35 h 35"/>
                <a:gd name="T2" fmla="*/ 87 w 110"/>
                <a:gd name="T3" fmla="*/ 35 h 35"/>
                <a:gd name="T4" fmla="*/ 87 w 110"/>
                <a:gd name="T5" fmla="*/ 35 h 35"/>
                <a:gd name="T6" fmla="*/ 88 w 110"/>
                <a:gd name="T7" fmla="*/ 35 h 35"/>
                <a:gd name="T8" fmla="*/ 88 w 110"/>
                <a:gd name="T9" fmla="*/ 35 h 35"/>
                <a:gd name="T10" fmla="*/ 88 w 110"/>
                <a:gd name="T11" fmla="*/ 35 h 35"/>
                <a:gd name="T12" fmla="*/ 98 w 110"/>
                <a:gd name="T13" fmla="*/ 33 h 35"/>
                <a:gd name="T14" fmla="*/ 88 w 110"/>
                <a:gd name="T15" fmla="*/ 35 h 35"/>
                <a:gd name="T16" fmla="*/ 98 w 110"/>
                <a:gd name="T17" fmla="*/ 33 h 35"/>
                <a:gd name="T18" fmla="*/ 98 w 110"/>
                <a:gd name="T19" fmla="*/ 33 h 35"/>
                <a:gd name="T20" fmla="*/ 98 w 110"/>
                <a:gd name="T21" fmla="*/ 33 h 35"/>
                <a:gd name="T22" fmla="*/ 98 w 110"/>
                <a:gd name="T23" fmla="*/ 33 h 35"/>
                <a:gd name="T24" fmla="*/ 99 w 110"/>
                <a:gd name="T25" fmla="*/ 32 h 35"/>
                <a:gd name="T26" fmla="*/ 99 w 110"/>
                <a:gd name="T27" fmla="*/ 32 h 35"/>
                <a:gd name="T28" fmla="*/ 99 w 110"/>
                <a:gd name="T29" fmla="*/ 32 h 35"/>
                <a:gd name="T30" fmla="*/ 110 w 110"/>
                <a:gd name="T31" fmla="*/ 25 h 35"/>
                <a:gd name="T32" fmla="*/ 110 w 110"/>
                <a:gd name="T33" fmla="*/ 25 h 35"/>
                <a:gd name="T34" fmla="*/ 110 w 110"/>
                <a:gd name="T35" fmla="*/ 25 h 35"/>
                <a:gd name="T36" fmla="*/ 110 w 110"/>
                <a:gd name="T37" fmla="*/ 25 h 35"/>
                <a:gd name="T38" fmla="*/ 110 w 110"/>
                <a:gd name="T39" fmla="*/ 25 h 35"/>
                <a:gd name="T40" fmla="*/ 110 w 110"/>
                <a:gd name="T41" fmla="*/ 25 h 35"/>
                <a:gd name="T42" fmla="*/ 110 w 110"/>
                <a:gd name="T43" fmla="*/ 25 h 35"/>
                <a:gd name="T44" fmla="*/ 110 w 110"/>
                <a:gd name="T45" fmla="*/ 25 h 35"/>
                <a:gd name="T46" fmla="*/ 110 w 110"/>
                <a:gd name="T47" fmla="*/ 25 h 35"/>
                <a:gd name="T48" fmla="*/ 110 w 110"/>
                <a:gd name="T49" fmla="*/ 25 h 35"/>
                <a:gd name="T50" fmla="*/ 110 w 110"/>
                <a:gd name="T51" fmla="*/ 25 h 35"/>
                <a:gd name="T52" fmla="*/ 110 w 110"/>
                <a:gd name="T53" fmla="*/ 25 h 35"/>
                <a:gd name="T54" fmla="*/ 110 w 110"/>
                <a:gd name="T55" fmla="*/ 25 h 35"/>
                <a:gd name="T56" fmla="*/ 35 w 110"/>
                <a:gd name="T57" fmla="*/ 0 h 35"/>
                <a:gd name="T58" fmla="*/ 0 w 110"/>
                <a:gd name="T59" fmla="*/ 35 h 35"/>
                <a:gd name="T60" fmla="*/ 85 w 110"/>
                <a:gd name="T61" fmla="*/ 35 h 35"/>
                <a:gd name="T62" fmla="*/ 60 w 110"/>
                <a:gd name="T63" fmla="*/ 25 h 35"/>
                <a:gd name="T64" fmla="*/ 35 w 110"/>
                <a:gd name="T6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0" h="35">
                  <a:moveTo>
                    <a:pt x="87" y="35"/>
                  </a:moveTo>
                  <a:cubicBezTo>
                    <a:pt x="87" y="35"/>
                    <a:pt x="87" y="35"/>
                    <a:pt x="87" y="35"/>
                  </a:cubicBezTo>
                  <a:cubicBezTo>
                    <a:pt x="87" y="35"/>
                    <a:pt x="87" y="35"/>
                    <a:pt x="87" y="35"/>
                  </a:cubicBezTo>
                  <a:moveTo>
                    <a:pt x="88" y="35"/>
                  </a:moveTo>
                  <a:cubicBezTo>
                    <a:pt x="88" y="35"/>
                    <a:pt x="88" y="35"/>
                    <a:pt x="88" y="35"/>
                  </a:cubicBezTo>
                  <a:cubicBezTo>
                    <a:pt x="88" y="35"/>
                    <a:pt x="88" y="35"/>
                    <a:pt x="88" y="35"/>
                  </a:cubicBezTo>
                  <a:moveTo>
                    <a:pt x="98" y="33"/>
                  </a:moveTo>
                  <a:cubicBezTo>
                    <a:pt x="95" y="34"/>
                    <a:pt x="91" y="35"/>
                    <a:pt x="88" y="35"/>
                  </a:cubicBezTo>
                  <a:cubicBezTo>
                    <a:pt x="91" y="35"/>
                    <a:pt x="95" y="34"/>
                    <a:pt x="98" y="33"/>
                  </a:cubicBezTo>
                  <a:moveTo>
                    <a:pt x="98" y="33"/>
                  </a:moveTo>
                  <a:cubicBezTo>
                    <a:pt x="98" y="33"/>
                    <a:pt x="98" y="33"/>
                    <a:pt x="98" y="33"/>
                  </a:cubicBezTo>
                  <a:cubicBezTo>
                    <a:pt x="98" y="33"/>
                    <a:pt x="98" y="33"/>
                    <a:pt x="98" y="33"/>
                  </a:cubicBezTo>
                  <a:moveTo>
                    <a:pt x="99" y="32"/>
                  </a:moveTo>
                  <a:cubicBezTo>
                    <a:pt x="99" y="32"/>
                    <a:pt x="99" y="32"/>
                    <a:pt x="99" y="32"/>
                  </a:cubicBezTo>
                  <a:cubicBezTo>
                    <a:pt x="99" y="32"/>
                    <a:pt x="99" y="32"/>
                    <a:pt x="99" y="32"/>
                  </a:cubicBezTo>
                  <a:moveTo>
                    <a:pt x="110" y="25"/>
                  </a:move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moveTo>
                    <a:pt x="110" y="25"/>
                  </a:move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moveTo>
                    <a:pt x="110" y="25"/>
                  </a:move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moveTo>
                    <a:pt x="110" y="25"/>
                  </a:move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moveTo>
                    <a:pt x="35" y="0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85" y="35"/>
                    <a:pt x="85" y="35"/>
                    <a:pt x="85" y="35"/>
                  </a:cubicBezTo>
                  <a:cubicBezTo>
                    <a:pt x="76" y="35"/>
                    <a:pt x="67" y="31"/>
                    <a:pt x="60" y="25"/>
                  </a:cubicBezTo>
                  <a:cubicBezTo>
                    <a:pt x="35" y="0"/>
                    <a:pt x="35" y="0"/>
                    <a:pt x="35" y="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solidFill>
                <a:schemeClr val="accent3">
                  <a:lumMod val="7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69" name="Freeform 61">
              <a:extLst>
                <a:ext uri="{FF2B5EF4-FFF2-40B4-BE49-F238E27FC236}">
                  <a16:creationId xmlns:a16="http://schemas.microsoft.com/office/drawing/2014/main" id="{4F23A7DA-2A4D-4243-B136-6B7201B8425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10588" y="1095375"/>
              <a:ext cx="58738" cy="123825"/>
            </a:xfrm>
            <a:custGeom>
              <a:avLst/>
              <a:gdLst>
                <a:gd name="T0" fmla="*/ 0 w 33"/>
                <a:gd name="T1" fmla="*/ 71 h 71"/>
                <a:gd name="T2" fmla="*/ 0 w 33"/>
                <a:gd name="T3" fmla="*/ 71 h 71"/>
                <a:gd name="T4" fmla="*/ 3 w 33"/>
                <a:gd name="T5" fmla="*/ 71 h 71"/>
                <a:gd name="T6" fmla="*/ 3 w 33"/>
                <a:gd name="T7" fmla="*/ 71 h 71"/>
                <a:gd name="T8" fmla="*/ 3 w 33"/>
                <a:gd name="T9" fmla="*/ 71 h 71"/>
                <a:gd name="T10" fmla="*/ 13 w 33"/>
                <a:gd name="T11" fmla="*/ 69 h 71"/>
                <a:gd name="T12" fmla="*/ 13 w 33"/>
                <a:gd name="T13" fmla="*/ 69 h 71"/>
                <a:gd name="T14" fmla="*/ 13 w 33"/>
                <a:gd name="T15" fmla="*/ 69 h 71"/>
                <a:gd name="T16" fmla="*/ 25 w 33"/>
                <a:gd name="T17" fmla="*/ 61 h 71"/>
                <a:gd name="T18" fmla="*/ 25 w 33"/>
                <a:gd name="T19" fmla="*/ 61 h 71"/>
                <a:gd name="T20" fmla="*/ 25 w 33"/>
                <a:gd name="T21" fmla="*/ 61 h 71"/>
                <a:gd name="T22" fmla="*/ 25 w 33"/>
                <a:gd name="T23" fmla="*/ 61 h 71"/>
                <a:gd name="T24" fmla="*/ 25 w 33"/>
                <a:gd name="T25" fmla="*/ 61 h 71"/>
                <a:gd name="T26" fmla="*/ 25 w 33"/>
                <a:gd name="T27" fmla="*/ 61 h 71"/>
                <a:gd name="T28" fmla="*/ 26 w 33"/>
                <a:gd name="T29" fmla="*/ 60 h 71"/>
                <a:gd name="T30" fmla="*/ 26 w 33"/>
                <a:gd name="T31" fmla="*/ 60 h 71"/>
                <a:gd name="T32" fmla="*/ 26 w 33"/>
                <a:gd name="T33" fmla="*/ 60 h 71"/>
                <a:gd name="T34" fmla="*/ 26 w 33"/>
                <a:gd name="T35" fmla="*/ 60 h 71"/>
                <a:gd name="T36" fmla="*/ 26 w 33"/>
                <a:gd name="T37" fmla="*/ 60 h 71"/>
                <a:gd name="T38" fmla="*/ 26 w 33"/>
                <a:gd name="T39" fmla="*/ 60 h 71"/>
                <a:gd name="T40" fmla="*/ 33 w 33"/>
                <a:gd name="T41" fmla="*/ 50 h 71"/>
                <a:gd name="T42" fmla="*/ 33 w 33"/>
                <a:gd name="T43" fmla="*/ 50 h 71"/>
                <a:gd name="T44" fmla="*/ 32 w 33"/>
                <a:gd name="T45" fmla="*/ 20 h 71"/>
                <a:gd name="T46" fmla="*/ 32 w 33"/>
                <a:gd name="T47" fmla="*/ 20 h 71"/>
                <a:gd name="T48" fmla="*/ 32 w 33"/>
                <a:gd name="T49" fmla="*/ 20 h 71"/>
                <a:gd name="T50" fmla="*/ 32 w 33"/>
                <a:gd name="T51" fmla="*/ 20 h 71"/>
                <a:gd name="T52" fmla="*/ 27 w 33"/>
                <a:gd name="T53" fmla="*/ 13 h 71"/>
                <a:gd name="T54" fmla="*/ 27 w 33"/>
                <a:gd name="T55" fmla="*/ 13 h 71"/>
                <a:gd name="T56" fmla="*/ 27 w 33"/>
                <a:gd name="T57" fmla="*/ 13 h 71"/>
                <a:gd name="T58" fmla="*/ 24 w 33"/>
                <a:gd name="T59" fmla="*/ 9 h 71"/>
                <a:gd name="T60" fmla="*/ 24 w 33"/>
                <a:gd name="T61" fmla="*/ 9 h 71"/>
                <a:gd name="T62" fmla="*/ 23 w 33"/>
                <a:gd name="T63" fmla="*/ 9 h 71"/>
                <a:gd name="T64" fmla="*/ 14 w 33"/>
                <a:gd name="T65" fmla="*/ 3 h 71"/>
                <a:gd name="T66" fmla="*/ 14 w 33"/>
                <a:gd name="T67" fmla="*/ 3 h 71"/>
                <a:gd name="T68" fmla="*/ 3 w 33"/>
                <a:gd name="T69" fmla="*/ 0 h 71"/>
                <a:gd name="T70" fmla="*/ 2 w 33"/>
                <a:gd name="T71" fmla="*/ 0 h 71"/>
                <a:gd name="T72" fmla="*/ 2 w 33"/>
                <a:gd name="T73" fmla="*/ 0 h 71"/>
                <a:gd name="T74" fmla="*/ 0 w 33"/>
                <a:gd name="T75" fmla="*/ 0 h 71"/>
                <a:gd name="T76" fmla="*/ 2 w 33"/>
                <a:gd name="T7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3" h="71">
                  <a:moveTo>
                    <a:pt x="2" y="71"/>
                  </a:moveTo>
                  <a:cubicBezTo>
                    <a:pt x="2" y="71"/>
                    <a:pt x="1" y="71"/>
                    <a:pt x="0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1" y="71"/>
                    <a:pt x="2" y="71"/>
                    <a:pt x="2" y="71"/>
                  </a:cubicBezTo>
                  <a:moveTo>
                    <a:pt x="3" y="71"/>
                  </a:moveTo>
                  <a:cubicBezTo>
                    <a:pt x="3" y="71"/>
                    <a:pt x="2" y="71"/>
                    <a:pt x="2" y="71"/>
                  </a:cubicBezTo>
                  <a:cubicBezTo>
                    <a:pt x="2" y="71"/>
                    <a:pt x="3" y="71"/>
                    <a:pt x="3" y="71"/>
                  </a:cubicBezTo>
                  <a:moveTo>
                    <a:pt x="3" y="71"/>
                  </a:moveTo>
                  <a:cubicBezTo>
                    <a:pt x="3" y="71"/>
                    <a:pt x="3" y="71"/>
                    <a:pt x="3" y="71"/>
                  </a:cubicBezTo>
                  <a:cubicBezTo>
                    <a:pt x="3" y="71"/>
                    <a:pt x="3" y="71"/>
                    <a:pt x="3" y="71"/>
                  </a:cubicBezTo>
                  <a:moveTo>
                    <a:pt x="13" y="69"/>
                  </a:moveTo>
                  <a:cubicBezTo>
                    <a:pt x="13" y="69"/>
                    <a:pt x="13" y="69"/>
                    <a:pt x="13" y="69"/>
                  </a:cubicBezTo>
                  <a:cubicBezTo>
                    <a:pt x="13" y="69"/>
                    <a:pt x="13" y="69"/>
                    <a:pt x="13" y="69"/>
                  </a:cubicBezTo>
                  <a:moveTo>
                    <a:pt x="14" y="68"/>
                  </a:moveTo>
                  <a:cubicBezTo>
                    <a:pt x="13" y="68"/>
                    <a:pt x="13" y="68"/>
                    <a:pt x="13" y="69"/>
                  </a:cubicBezTo>
                  <a:cubicBezTo>
                    <a:pt x="13" y="68"/>
                    <a:pt x="13" y="68"/>
                    <a:pt x="14" y="68"/>
                  </a:cubicBezTo>
                  <a:moveTo>
                    <a:pt x="25" y="61"/>
                  </a:moveTo>
                  <a:cubicBezTo>
                    <a:pt x="22" y="64"/>
                    <a:pt x="18" y="67"/>
                    <a:pt x="14" y="68"/>
                  </a:cubicBezTo>
                  <a:cubicBezTo>
                    <a:pt x="18" y="67"/>
                    <a:pt x="21" y="64"/>
                    <a:pt x="25" y="61"/>
                  </a:cubicBezTo>
                  <a:moveTo>
                    <a:pt x="25" y="61"/>
                  </a:moveTo>
                  <a:cubicBezTo>
                    <a:pt x="25" y="61"/>
                    <a:pt x="25" y="61"/>
                    <a:pt x="25" y="61"/>
                  </a:cubicBezTo>
                  <a:cubicBezTo>
                    <a:pt x="25" y="61"/>
                    <a:pt x="25" y="61"/>
                    <a:pt x="25" y="61"/>
                  </a:cubicBezTo>
                  <a:moveTo>
                    <a:pt x="25" y="61"/>
                  </a:moveTo>
                  <a:cubicBezTo>
                    <a:pt x="25" y="61"/>
                    <a:pt x="25" y="61"/>
                    <a:pt x="25" y="61"/>
                  </a:cubicBezTo>
                  <a:cubicBezTo>
                    <a:pt x="25" y="61"/>
                    <a:pt x="25" y="61"/>
                    <a:pt x="25" y="61"/>
                  </a:cubicBezTo>
                  <a:moveTo>
                    <a:pt x="25" y="61"/>
                  </a:moveTo>
                  <a:cubicBezTo>
                    <a:pt x="25" y="61"/>
                    <a:pt x="25" y="61"/>
                    <a:pt x="25" y="61"/>
                  </a:cubicBezTo>
                  <a:cubicBezTo>
                    <a:pt x="25" y="61"/>
                    <a:pt x="25" y="61"/>
                    <a:pt x="25" y="61"/>
                  </a:cubicBezTo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6" y="60"/>
                    <a:pt x="26" y="60"/>
                    <a:pt x="26" y="60"/>
                  </a:cubicBezTo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6" y="60"/>
                    <a:pt x="26" y="60"/>
                    <a:pt x="26" y="60"/>
                  </a:cubicBezTo>
                  <a:moveTo>
                    <a:pt x="26" y="60"/>
                  </a:moveTo>
                  <a:cubicBezTo>
                    <a:pt x="26" y="60"/>
                    <a:pt x="26" y="60"/>
                    <a:pt x="26" y="60"/>
                  </a:cubicBezTo>
                  <a:cubicBezTo>
                    <a:pt x="26" y="60"/>
                    <a:pt x="26" y="60"/>
                    <a:pt x="26" y="60"/>
                  </a:cubicBezTo>
                  <a:moveTo>
                    <a:pt x="33" y="50"/>
                  </a:moveTo>
                  <a:cubicBezTo>
                    <a:pt x="31" y="54"/>
                    <a:pt x="29" y="57"/>
                    <a:pt x="26" y="60"/>
                  </a:cubicBezTo>
                  <a:cubicBezTo>
                    <a:pt x="29" y="57"/>
                    <a:pt x="31" y="54"/>
                    <a:pt x="33" y="50"/>
                  </a:cubicBezTo>
                  <a:moveTo>
                    <a:pt x="33" y="50"/>
                  </a:moveTo>
                  <a:cubicBezTo>
                    <a:pt x="33" y="50"/>
                    <a:pt x="33" y="50"/>
                    <a:pt x="33" y="50"/>
                  </a:cubicBezTo>
                  <a:cubicBezTo>
                    <a:pt x="33" y="50"/>
                    <a:pt x="33" y="50"/>
                    <a:pt x="33" y="50"/>
                  </a:cubicBezTo>
                  <a:moveTo>
                    <a:pt x="32" y="20"/>
                  </a:move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moveTo>
                    <a:pt x="32" y="20"/>
                  </a:moveTo>
                  <a:cubicBezTo>
                    <a:pt x="32" y="20"/>
                    <a:pt x="32" y="20"/>
                    <a:pt x="32" y="20"/>
                  </a:cubicBezTo>
                  <a:cubicBezTo>
                    <a:pt x="32" y="20"/>
                    <a:pt x="32" y="20"/>
                    <a:pt x="32" y="20"/>
                  </a:cubicBezTo>
                  <a:moveTo>
                    <a:pt x="27" y="13"/>
                  </a:moveTo>
                  <a:cubicBezTo>
                    <a:pt x="29" y="15"/>
                    <a:pt x="31" y="18"/>
                    <a:pt x="32" y="20"/>
                  </a:cubicBezTo>
                  <a:cubicBezTo>
                    <a:pt x="31" y="18"/>
                    <a:pt x="29" y="15"/>
                    <a:pt x="27" y="13"/>
                  </a:cubicBezTo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moveTo>
                    <a:pt x="14" y="3"/>
                  </a:moveTo>
                  <a:cubicBezTo>
                    <a:pt x="17" y="4"/>
                    <a:pt x="21" y="6"/>
                    <a:pt x="23" y="9"/>
                  </a:cubicBezTo>
                  <a:cubicBezTo>
                    <a:pt x="21" y="6"/>
                    <a:pt x="17" y="4"/>
                    <a:pt x="14" y="3"/>
                  </a:cubicBezTo>
                  <a:moveTo>
                    <a:pt x="14" y="3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moveTo>
                    <a:pt x="2" y="0"/>
                  </a:moveTo>
                  <a:cubicBezTo>
                    <a:pt x="2" y="0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0019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  <p:sp>
          <p:nvSpPr>
            <p:cNvPr id="70" name="Freeform 62">
              <a:extLst>
                <a:ext uri="{FF2B5EF4-FFF2-40B4-BE49-F238E27FC236}">
                  <a16:creationId xmlns:a16="http://schemas.microsoft.com/office/drawing/2014/main" id="{1CD9C210-E0B0-344F-8C15-86C45EDA5D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0709" y="1095375"/>
              <a:ext cx="150813" cy="123825"/>
            </a:xfrm>
            <a:custGeom>
              <a:avLst/>
              <a:gdLst>
                <a:gd name="T0" fmla="*/ 50 w 86"/>
                <a:gd name="T1" fmla="*/ 0 h 71"/>
                <a:gd name="T2" fmla="*/ 50 w 86"/>
                <a:gd name="T3" fmla="*/ 0 h 71"/>
                <a:gd name="T4" fmla="*/ 25 w 86"/>
                <a:gd name="T5" fmla="*/ 11 h 71"/>
                <a:gd name="T6" fmla="*/ 0 w 86"/>
                <a:gd name="T7" fmla="*/ 36 h 71"/>
                <a:gd name="T8" fmla="*/ 25 w 86"/>
                <a:gd name="T9" fmla="*/ 61 h 71"/>
                <a:gd name="T10" fmla="*/ 50 w 86"/>
                <a:gd name="T11" fmla="*/ 71 h 71"/>
                <a:gd name="T12" fmla="*/ 50 w 86"/>
                <a:gd name="T13" fmla="*/ 71 h 71"/>
                <a:gd name="T14" fmla="*/ 52 w 86"/>
                <a:gd name="T15" fmla="*/ 71 h 71"/>
                <a:gd name="T16" fmla="*/ 52 w 86"/>
                <a:gd name="T17" fmla="*/ 71 h 71"/>
                <a:gd name="T18" fmla="*/ 53 w 86"/>
                <a:gd name="T19" fmla="*/ 71 h 71"/>
                <a:gd name="T20" fmla="*/ 53 w 86"/>
                <a:gd name="T21" fmla="*/ 71 h 71"/>
                <a:gd name="T22" fmla="*/ 53 w 86"/>
                <a:gd name="T23" fmla="*/ 71 h 71"/>
                <a:gd name="T24" fmla="*/ 63 w 86"/>
                <a:gd name="T25" fmla="*/ 69 h 71"/>
                <a:gd name="T26" fmla="*/ 63 w 86"/>
                <a:gd name="T27" fmla="*/ 69 h 71"/>
                <a:gd name="T28" fmla="*/ 63 w 86"/>
                <a:gd name="T29" fmla="*/ 69 h 71"/>
                <a:gd name="T30" fmla="*/ 64 w 86"/>
                <a:gd name="T31" fmla="*/ 68 h 71"/>
                <a:gd name="T32" fmla="*/ 64 w 86"/>
                <a:gd name="T33" fmla="*/ 68 h 71"/>
                <a:gd name="T34" fmla="*/ 75 w 86"/>
                <a:gd name="T35" fmla="*/ 61 h 71"/>
                <a:gd name="T36" fmla="*/ 75 w 86"/>
                <a:gd name="T37" fmla="*/ 61 h 71"/>
                <a:gd name="T38" fmla="*/ 75 w 86"/>
                <a:gd name="T39" fmla="*/ 61 h 71"/>
                <a:gd name="T40" fmla="*/ 75 w 86"/>
                <a:gd name="T41" fmla="*/ 61 h 71"/>
                <a:gd name="T42" fmla="*/ 75 w 86"/>
                <a:gd name="T43" fmla="*/ 61 h 71"/>
                <a:gd name="T44" fmla="*/ 75 w 86"/>
                <a:gd name="T45" fmla="*/ 61 h 71"/>
                <a:gd name="T46" fmla="*/ 75 w 86"/>
                <a:gd name="T47" fmla="*/ 61 h 71"/>
                <a:gd name="T48" fmla="*/ 75 w 86"/>
                <a:gd name="T49" fmla="*/ 61 h 71"/>
                <a:gd name="T50" fmla="*/ 75 w 86"/>
                <a:gd name="T51" fmla="*/ 61 h 71"/>
                <a:gd name="T52" fmla="*/ 76 w 86"/>
                <a:gd name="T53" fmla="*/ 60 h 71"/>
                <a:gd name="T54" fmla="*/ 76 w 86"/>
                <a:gd name="T55" fmla="*/ 60 h 71"/>
                <a:gd name="T56" fmla="*/ 76 w 86"/>
                <a:gd name="T57" fmla="*/ 60 h 71"/>
                <a:gd name="T58" fmla="*/ 76 w 86"/>
                <a:gd name="T59" fmla="*/ 60 h 71"/>
                <a:gd name="T60" fmla="*/ 76 w 86"/>
                <a:gd name="T61" fmla="*/ 60 h 71"/>
                <a:gd name="T62" fmla="*/ 76 w 86"/>
                <a:gd name="T63" fmla="*/ 60 h 71"/>
                <a:gd name="T64" fmla="*/ 76 w 86"/>
                <a:gd name="T65" fmla="*/ 60 h 71"/>
                <a:gd name="T66" fmla="*/ 83 w 86"/>
                <a:gd name="T67" fmla="*/ 50 h 71"/>
                <a:gd name="T68" fmla="*/ 83 w 86"/>
                <a:gd name="T69" fmla="*/ 50 h 71"/>
                <a:gd name="T70" fmla="*/ 83 w 86"/>
                <a:gd name="T71" fmla="*/ 50 h 71"/>
                <a:gd name="T72" fmla="*/ 86 w 86"/>
                <a:gd name="T73" fmla="*/ 36 h 71"/>
                <a:gd name="T74" fmla="*/ 82 w 86"/>
                <a:gd name="T75" fmla="*/ 20 h 71"/>
                <a:gd name="T76" fmla="*/ 82 w 86"/>
                <a:gd name="T77" fmla="*/ 20 h 71"/>
                <a:gd name="T78" fmla="*/ 82 w 86"/>
                <a:gd name="T79" fmla="*/ 20 h 71"/>
                <a:gd name="T80" fmla="*/ 82 w 86"/>
                <a:gd name="T81" fmla="*/ 20 h 71"/>
                <a:gd name="T82" fmla="*/ 82 w 86"/>
                <a:gd name="T83" fmla="*/ 20 h 71"/>
                <a:gd name="T84" fmla="*/ 77 w 86"/>
                <a:gd name="T85" fmla="*/ 13 h 71"/>
                <a:gd name="T86" fmla="*/ 77 w 86"/>
                <a:gd name="T87" fmla="*/ 13 h 71"/>
                <a:gd name="T88" fmla="*/ 77 w 86"/>
                <a:gd name="T89" fmla="*/ 13 h 71"/>
                <a:gd name="T90" fmla="*/ 77 w 86"/>
                <a:gd name="T91" fmla="*/ 13 h 71"/>
                <a:gd name="T92" fmla="*/ 77 w 86"/>
                <a:gd name="T93" fmla="*/ 13 h 71"/>
                <a:gd name="T94" fmla="*/ 75 w 86"/>
                <a:gd name="T95" fmla="*/ 11 h 71"/>
                <a:gd name="T96" fmla="*/ 75 w 86"/>
                <a:gd name="T97" fmla="*/ 11 h 71"/>
                <a:gd name="T98" fmla="*/ 74 w 86"/>
                <a:gd name="T99" fmla="*/ 9 h 71"/>
                <a:gd name="T100" fmla="*/ 74 w 86"/>
                <a:gd name="T101" fmla="*/ 9 h 71"/>
                <a:gd name="T102" fmla="*/ 73 w 86"/>
                <a:gd name="T103" fmla="*/ 9 h 71"/>
                <a:gd name="T104" fmla="*/ 64 w 86"/>
                <a:gd name="T105" fmla="*/ 3 h 71"/>
                <a:gd name="T106" fmla="*/ 64 w 86"/>
                <a:gd name="T107" fmla="*/ 3 h 71"/>
                <a:gd name="T108" fmla="*/ 64 w 86"/>
                <a:gd name="T109" fmla="*/ 3 h 71"/>
                <a:gd name="T110" fmla="*/ 53 w 86"/>
                <a:gd name="T111" fmla="*/ 0 h 71"/>
                <a:gd name="T112" fmla="*/ 53 w 86"/>
                <a:gd name="T113" fmla="*/ 0 h 71"/>
                <a:gd name="T114" fmla="*/ 53 w 86"/>
                <a:gd name="T115" fmla="*/ 0 h 71"/>
                <a:gd name="T116" fmla="*/ 52 w 86"/>
                <a:gd name="T117" fmla="*/ 0 h 71"/>
                <a:gd name="T118" fmla="*/ 52 w 86"/>
                <a:gd name="T119" fmla="*/ 0 h 71"/>
                <a:gd name="T120" fmla="*/ 50 w 86"/>
                <a:gd name="T121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6" h="71">
                  <a:moveTo>
                    <a:pt x="50" y="0"/>
                  </a:moveTo>
                  <a:cubicBezTo>
                    <a:pt x="50" y="0"/>
                    <a:pt x="50" y="0"/>
                    <a:pt x="50" y="0"/>
                  </a:cubicBezTo>
                  <a:cubicBezTo>
                    <a:pt x="41" y="0"/>
                    <a:pt x="32" y="4"/>
                    <a:pt x="25" y="11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25" y="61"/>
                    <a:pt x="25" y="61"/>
                    <a:pt x="25" y="61"/>
                  </a:cubicBezTo>
                  <a:cubicBezTo>
                    <a:pt x="32" y="67"/>
                    <a:pt x="41" y="71"/>
                    <a:pt x="50" y="71"/>
                  </a:cubicBezTo>
                  <a:cubicBezTo>
                    <a:pt x="50" y="71"/>
                    <a:pt x="50" y="71"/>
                    <a:pt x="50" y="71"/>
                  </a:cubicBezTo>
                  <a:cubicBezTo>
                    <a:pt x="51" y="71"/>
                    <a:pt x="52" y="71"/>
                    <a:pt x="52" y="71"/>
                  </a:cubicBezTo>
                  <a:cubicBezTo>
                    <a:pt x="52" y="71"/>
                    <a:pt x="52" y="71"/>
                    <a:pt x="52" y="71"/>
                  </a:cubicBezTo>
                  <a:cubicBezTo>
                    <a:pt x="52" y="71"/>
                    <a:pt x="53" y="71"/>
                    <a:pt x="53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53" y="71"/>
                    <a:pt x="53" y="71"/>
                    <a:pt x="53" y="71"/>
                  </a:cubicBezTo>
                  <a:cubicBezTo>
                    <a:pt x="56" y="71"/>
                    <a:pt x="60" y="70"/>
                    <a:pt x="63" y="69"/>
                  </a:cubicBezTo>
                  <a:cubicBezTo>
                    <a:pt x="63" y="69"/>
                    <a:pt x="63" y="69"/>
                    <a:pt x="63" y="69"/>
                  </a:cubicBezTo>
                  <a:cubicBezTo>
                    <a:pt x="63" y="69"/>
                    <a:pt x="63" y="69"/>
                    <a:pt x="63" y="69"/>
                  </a:cubicBezTo>
                  <a:cubicBezTo>
                    <a:pt x="63" y="68"/>
                    <a:pt x="63" y="68"/>
                    <a:pt x="64" y="68"/>
                  </a:cubicBezTo>
                  <a:cubicBezTo>
                    <a:pt x="64" y="68"/>
                    <a:pt x="64" y="68"/>
                    <a:pt x="64" y="68"/>
                  </a:cubicBezTo>
                  <a:cubicBezTo>
                    <a:pt x="68" y="67"/>
                    <a:pt x="72" y="64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5" y="61"/>
                  </a:cubicBezTo>
                  <a:cubicBezTo>
                    <a:pt x="75" y="61"/>
                    <a:pt x="75" y="61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6" y="60"/>
                    <a:pt x="76" y="60"/>
                    <a:pt x="76" y="60"/>
                  </a:cubicBezTo>
                  <a:cubicBezTo>
                    <a:pt x="79" y="57"/>
                    <a:pt x="81" y="54"/>
                    <a:pt x="83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3" y="50"/>
                    <a:pt x="83" y="50"/>
                    <a:pt x="83" y="50"/>
                  </a:cubicBezTo>
                  <a:cubicBezTo>
                    <a:pt x="85" y="45"/>
                    <a:pt x="86" y="40"/>
                    <a:pt x="86" y="36"/>
                  </a:cubicBezTo>
                  <a:cubicBezTo>
                    <a:pt x="86" y="30"/>
                    <a:pt x="85" y="25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18"/>
                    <a:pt x="79" y="15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ubicBezTo>
                    <a:pt x="77" y="12"/>
                    <a:pt x="76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5" y="10"/>
                    <a:pt x="74" y="10"/>
                    <a:pt x="74" y="9"/>
                  </a:cubicBezTo>
                  <a:cubicBezTo>
                    <a:pt x="74" y="9"/>
                    <a:pt x="74" y="9"/>
                    <a:pt x="74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1" y="6"/>
                    <a:pt x="67" y="4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0" y="2"/>
                    <a:pt x="57" y="1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53" y="0"/>
                    <a:pt x="52" y="0"/>
                    <a:pt x="52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0"/>
                    <a:pt x="51" y="0"/>
                    <a:pt x="50" y="0"/>
                  </a:cubicBez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solidFill>
                <a:schemeClr val="accent3">
                  <a:lumMod val="5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en-US">
                <a:solidFill>
                  <a:srgbClr val="282828"/>
                </a:solidFill>
              </a:endParaRPr>
            </a:p>
          </p:txBody>
        </p:sp>
      </p:grp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2ACD23A6-DE07-E44D-ABDD-AA44BFE0020E}"/>
              </a:ext>
            </a:extLst>
          </p:cNvPr>
          <p:cNvSpPr/>
          <p:nvPr/>
        </p:nvSpPr>
        <p:spPr>
          <a:xfrm rot="5400000">
            <a:off x="2659134" y="-3056184"/>
            <a:ext cx="617074" cy="702980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>
              <a:defRPr/>
            </a:pPr>
            <a:endParaRPr lang="en-US" sz="1400">
              <a:solidFill>
                <a:srgbClr val="005073"/>
              </a:solidFill>
              <a:latin typeface="CiscoSansTT ExtraLight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13C6D8F-E574-DE45-AB65-1A76C76F24C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315" y="4586069"/>
            <a:ext cx="1766728" cy="37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12D1AEA-E7C5-4BA0-86BD-A7970ACB6882}"/>
              </a:ext>
            </a:extLst>
          </p:cNvPr>
          <p:cNvSpPr txBox="1"/>
          <p:nvPr/>
        </p:nvSpPr>
        <p:spPr>
          <a:xfrm>
            <a:off x="1601538" y="905755"/>
            <a:ext cx="619509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b="1" kern="0">
                <a:solidFill>
                  <a:schemeClr val="bg1"/>
                </a:solidFill>
                <a:latin typeface="+mn-lt"/>
                <a:ea typeface="ＭＳ Ｐゴシック"/>
              </a:rPr>
              <a:t>Automated ChatBot notification for the order pickup</a:t>
            </a:r>
            <a:endParaRPr lang="en-GB">
              <a:solidFill>
                <a:schemeClr val="bg1"/>
              </a:solidFill>
              <a:latin typeface="+mn-lt"/>
              <a:ea typeface="ＭＳ Ｐゴシック"/>
            </a:endParaRP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C93F8C77-D2EB-4026-B122-EB8A7D29FB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03315" y="2884291"/>
            <a:ext cx="1103588" cy="11035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E69EAA-8161-4A60-90C6-CAF5954C98F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8774" y="2607776"/>
            <a:ext cx="1536325" cy="153022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6A472F65-018C-4A29-A4C0-7DC34593DCD6}"/>
              </a:ext>
            </a:extLst>
          </p:cNvPr>
          <p:cNvSpPr/>
          <p:nvPr/>
        </p:nvSpPr>
        <p:spPr>
          <a:xfrm>
            <a:off x="4298043" y="3008166"/>
            <a:ext cx="566442" cy="344260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pic>
        <p:nvPicPr>
          <p:cNvPr id="1030" name="Picture 6" descr="Wooden Red Toy Car Cutout Stock Photo, Picture And Royalty Free Image.  Image 95223392.">
            <a:extLst>
              <a:ext uri="{FF2B5EF4-FFF2-40B4-BE49-F238E27FC236}">
                <a16:creationId xmlns:a16="http://schemas.microsoft.com/office/drawing/2014/main" id="{883E5D7E-7922-1A45-AC21-D199F9BF2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368" y="2785048"/>
            <a:ext cx="1410077" cy="98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Innovqaraj Embossed Ind Number Plate for Bike| Fancy Blue | No Bar or  Serial Code| for Old Bike Only: Amazon.in: Car &amp; Motorbike">
            <a:extLst>
              <a:ext uri="{FF2B5EF4-FFF2-40B4-BE49-F238E27FC236}">
                <a16:creationId xmlns:a16="http://schemas.microsoft.com/office/drawing/2014/main" id="{F451E793-84CE-1445-B3D0-2AEEC1B86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3765" y="2958236"/>
            <a:ext cx="842724" cy="590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7DD9D7B3-3B3F-4C4D-B2CB-DD120011966C}"/>
              </a:ext>
            </a:extLst>
          </p:cNvPr>
          <p:cNvSpPr txBox="1"/>
          <p:nvPr/>
        </p:nvSpPr>
        <p:spPr>
          <a:xfrm>
            <a:off x="-8504" y="276020"/>
            <a:ext cx="7029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>
                <a:solidFill>
                  <a:schemeClr val="bg2"/>
                </a:solidFill>
              </a:rPr>
              <a:t>Meraki Car Plate Recognition and Webex Notification for Pickup Order</a:t>
            </a:r>
            <a:endParaRPr lang="en-US" sz="1400" kern="0">
              <a:solidFill>
                <a:schemeClr val="bg2"/>
              </a:solidFill>
              <a:latin typeface="CiscoSansTT" panose="020B0503020201020303" pitchFamily="34" charset="0"/>
              <a:cs typeface="CiscoSansTT" panose="020B0503020201020303" pitchFamily="34" charset="0"/>
            </a:endParaRPr>
          </a:p>
        </p:txBody>
      </p:sp>
      <p:pic>
        <p:nvPicPr>
          <p:cNvPr id="38" name="Picture 37" descr="A close up of a logo&#10;&#10;Description automatically generated">
            <a:extLst>
              <a:ext uri="{FF2B5EF4-FFF2-40B4-BE49-F238E27FC236}">
                <a16:creationId xmlns:a16="http://schemas.microsoft.com/office/drawing/2014/main" id="{D7861F88-41D5-B24E-8B20-790D3E5BDBB0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b="27262"/>
          <a:stretch/>
        </p:blipFill>
        <p:spPr>
          <a:xfrm>
            <a:off x="7869805" y="141267"/>
            <a:ext cx="712086" cy="462703"/>
          </a:xfrm>
          <a:prstGeom prst="rect">
            <a:avLst/>
          </a:prstGeom>
        </p:spPr>
      </p:pic>
      <p:pic>
        <p:nvPicPr>
          <p:cNvPr id="39" name="Picture 6" descr="Meraki — 2Fifteen Tech">
            <a:extLst>
              <a:ext uri="{FF2B5EF4-FFF2-40B4-BE49-F238E27FC236}">
                <a16:creationId xmlns:a16="http://schemas.microsoft.com/office/drawing/2014/main" id="{9D6203B1-69F6-4C44-9510-4EF2D5AB6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926" y="150180"/>
            <a:ext cx="444878" cy="44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" name="Picture 2" descr="Cloud Computing Services | Google Cloud">
            <a:extLst>
              <a:ext uri="{FF2B5EF4-FFF2-40B4-BE49-F238E27FC236}">
                <a16:creationId xmlns:a16="http://schemas.microsoft.com/office/drawing/2014/main" id="{0A685EE5-4FA2-4B48-B951-923262CA5F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5" t="17924" r="29106" b="19310"/>
          <a:stretch/>
        </p:blipFill>
        <p:spPr bwMode="auto">
          <a:xfrm>
            <a:off x="8498783" y="168588"/>
            <a:ext cx="471260" cy="37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4266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56" grpId="0" animBg="1"/>
      <p:bldP spid="6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C73DDAE2-D9E6-494F-9237-06AF4FE3DE77}"/>
              </a:ext>
            </a:extLst>
          </p:cNvPr>
          <p:cNvSpPr txBox="1">
            <a:spLocks/>
          </p:cNvSpPr>
          <p:nvPr/>
        </p:nvSpPr>
        <p:spPr>
          <a:xfrm>
            <a:off x="283864" y="777659"/>
            <a:ext cx="8249855" cy="4065544"/>
          </a:xfrm>
          <a:prstGeom prst="rect">
            <a:avLst/>
          </a:prstGeom>
        </p:spPr>
        <p:txBody>
          <a:bodyPr/>
          <a:lstStyle>
            <a:lvl1pPr marL="169863" indent="-169863" algn="l" defTabSz="684213" rtl="0" eaLnBrk="1" fontAlgn="base" hangingPunct="1">
              <a:lnSpc>
                <a:spcPct val="95000"/>
              </a:lnSpc>
              <a:spcBef>
                <a:spcPts val="1075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Char char="•"/>
              <a:defRPr lang="en-US" sz="15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95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lang="en-US" sz="14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2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100" b="1" i="1">
              <a:solidFill>
                <a:schemeClr val="bg1"/>
              </a:solidFill>
            </a:endParaRPr>
          </a:p>
          <a:p>
            <a:r>
              <a:rPr lang="en-US" sz="1800" b="1" i="1">
                <a:solidFill>
                  <a:schemeClr val="bg1"/>
                </a:solidFill>
              </a:rPr>
              <a:t>Customer / Opportunity</a:t>
            </a:r>
          </a:p>
          <a:p>
            <a:pPr marL="0" indent="0">
              <a:buNone/>
            </a:pPr>
            <a:r>
              <a:rPr lang="en-IN" sz="1200">
                <a:solidFill>
                  <a:schemeClr val="bg1"/>
                </a:solidFill>
              </a:rPr>
              <a:t> Meraki MV Opportunity</a:t>
            </a:r>
            <a:endParaRPr lang="en-US" sz="1200">
              <a:solidFill>
                <a:schemeClr val="bg1"/>
              </a:solidFill>
            </a:endParaRPr>
          </a:p>
          <a:p>
            <a:r>
              <a:rPr lang="en-US" sz="1800" b="1" i="1">
                <a:solidFill>
                  <a:schemeClr val="bg1"/>
                </a:solidFill>
              </a:rPr>
              <a:t>What is the story?  What was the business challenge?</a:t>
            </a:r>
          </a:p>
          <a:p>
            <a:pPr marL="0" indent="0">
              <a:buNone/>
            </a:pPr>
            <a:r>
              <a:rPr lang="en-US" sz="1200">
                <a:solidFill>
                  <a:schemeClr val="bg1"/>
                </a:solidFill>
              </a:rPr>
              <a:t>The customer would like to </a:t>
            </a:r>
            <a:r>
              <a:rPr lang="en-IN" sz="1200">
                <a:solidFill>
                  <a:schemeClr val="bg1"/>
                </a:solidFill>
              </a:rPr>
              <a:t>save shoppers’ time by processing their orders on arrival</a:t>
            </a:r>
            <a:r>
              <a:rPr lang="en-US" sz="1200">
                <a:solidFill>
                  <a:schemeClr val="bg1"/>
                </a:solidFill>
              </a:rPr>
              <a:t>s. Having to manage online and in-store orders during peak time is producing operational challenges. Staff cannot efficiently serve customers.</a:t>
            </a:r>
          </a:p>
          <a:p>
            <a:r>
              <a:rPr lang="en-US" sz="1800" b="1" i="1">
                <a:solidFill>
                  <a:schemeClr val="bg1"/>
                </a:solidFill>
              </a:rPr>
              <a:t>What the PoV accomplished? </a:t>
            </a:r>
          </a:p>
          <a:p>
            <a:pPr marL="0" indent="0">
              <a:buNone/>
            </a:pPr>
            <a:r>
              <a:rPr lang="en-US" sz="1200">
                <a:solidFill>
                  <a:schemeClr val="bg1"/>
                </a:solidFill>
              </a:rPr>
              <a:t>The POV creates a script to capture the snapshot of the vehicle arriving at the pickup store. By getting the car plate, orders can be identified and </a:t>
            </a:r>
            <a:r>
              <a:rPr lang="en-IN" sz="1200">
                <a:solidFill>
                  <a:schemeClr val="bg1"/>
                </a:solidFill>
              </a:rPr>
              <a:t>messages are sent to all the employees in a dedicated Webex room about their arrival</a:t>
            </a:r>
            <a:r>
              <a:rPr lang="en-US" sz="1200">
                <a:solidFill>
                  <a:schemeClr val="bg1"/>
                </a:solidFill>
              </a:rPr>
              <a:t>.</a:t>
            </a:r>
          </a:p>
          <a:p>
            <a:r>
              <a:rPr lang="en-US" sz="1800" b="1" i="1">
                <a:solidFill>
                  <a:schemeClr val="bg1"/>
                </a:solidFill>
              </a:rPr>
              <a:t>What are the benefits to the customer?</a:t>
            </a:r>
          </a:p>
          <a:p>
            <a:pPr marL="0" indent="0">
              <a:buNone/>
            </a:pPr>
            <a:r>
              <a:rPr lang="en-US" sz="1100">
                <a:solidFill>
                  <a:schemeClr val="bg1"/>
                </a:solidFill>
              </a:rPr>
              <a:t>The customer has an effective way to process order quickly hence </a:t>
            </a:r>
            <a:r>
              <a:rPr lang="en-IN" sz="1100">
                <a:solidFill>
                  <a:schemeClr val="bg1"/>
                </a:solidFill>
              </a:rPr>
              <a:t>improves client satisfaction by reducing wait time</a:t>
            </a:r>
            <a:endParaRPr lang="en-US" sz="110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19EA83-B1CD-D541-92BA-8F7B803A58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314" y="4586068"/>
            <a:ext cx="1766728" cy="377200"/>
          </a:xfrm>
          <a:prstGeom prst="rect">
            <a:avLst/>
          </a:prstGeom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768DF59-59C4-754C-B96B-22FB90E2C785}"/>
              </a:ext>
            </a:extLst>
          </p:cNvPr>
          <p:cNvSpPr/>
          <p:nvPr/>
        </p:nvSpPr>
        <p:spPr>
          <a:xfrm rot="5400000">
            <a:off x="2713147" y="-3117167"/>
            <a:ext cx="617074" cy="71517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>
              <a:defRPr/>
            </a:pPr>
            <a:endParaRPr lang="en-US" sz="1400">
              <a:solidFill>
                <a:srgbClr val="005073"/>
              </a:solidFill>
              <a:latin typeface="CiscoSansTT ExtraLigh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A01B6-E19D-D941-9032-699A49B5FE11}"/>
              </a:ext>
            </a:extLst>
          </p:cNvPr>
          <p:cNvSpPr txBox="1"/>
          <p:nvPr/>
        </p:nvSpPr>
        <p:spPr>
          <a:xfrm>
            <a:off x="-8504" y="276020"/>
            <a:ext cx="70298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>
                <a:solidFill>
                  <a:schemeClr val="bg2"/>
                </a:solidFill>
              </a:rPr>
              <a:t>Meraki Car Plate Recognition and Webex Notification for Pickup Order</a:t>
            </a:r>
            <a:endParaRPr lang="en-US" sz="1400" kern="0">
              <a:solidFill>
                <a:schemeClr val="bg2"/>
              </a:solidFill>
              <a:latin typeface="CiscoSansTT" panose="020B0503020201020303" pitchFamily="34" charset="0"/>
              <a:cs typeface="CiscoSansTT" panose="020B0503020201020303" pitchFamily="34" charset="0"/>
            </a:endParaRP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AFB61D7F-7B63-D94A-8978-D049FF58C7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262"/>
          <a:stretch/>
        </p:blipFill>
        <p:spPr>
          <a:xfrm>
            <a:off x="7869805" y="141267"/>
            <a:ext cx="712086" cy="462703"/>
          </a:xfrm>
          <a:prstGeom prst="rect">
            <a:avLst/>
          </a:prstGeom>
        </p:spPr>
      </p:pic>
      <p:pic>
        <p:nvPicPr>
          <p:cNvPr id="11" name="Picture 6" descr="Meraki — 2Fifteen Tech">
            <a:extLst>
              <a:ext uri="{FF2B5EF4-FFF2-40B4-BE49-F238E27FC236}">
                <a16:creationId xmlns:a16="http://schemas.microsoft.com/office/drawing/2014/main" id="{F8F2EE3F-E1B6-504B-818B-063CDD3ECA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926" y="150180"/>
            <a:ext cx="444878" cy="44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Cloud Computing Services | Google Cloud">
            <a:extLst>
              <a:ext uri="{FF2B5EF4-FFF2-40B4-BE49-F238E27FC236}">
                <a16:creationId xmlns:a16="http://schemas.microsoft.com/office/drawing/2014/main" id="{32C47C40-2AE8-D442-A9C3-BF310D05E5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5" t="17924" r="29106" b="19310"/>
          <a:stretch/>
        </p:blipFill>
        <p:spPr bwMode="auto">
          <a:xfrm>
            <a:off x="8498783" y="168588"/>
            <a:ext cx="471260" cy="37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5624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5391F0E-8041-034A-A2D0-17A1FBA7875F}"/>
              </a:ext>
            </a:extLst>
          </p:cNvPr>
          <p:cNvSpPr/>
          <p:nvPr/>
        </p:nvSpPr>
        <p:spPr>
          <a:xfrm rot="5400000">
            <a:off x="2659134" y="-3056184"/>
            <a:ext cx="617074" cy="702980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>
              <a:defRPr/>
            </a:pPr>
            <a:endParaRPr lang="en-US" sz="1400">
              <a:solidFill>
                <a:srgbClr val="005073"/>
              </a:solidFill>
              <a:latin typeface="CiscoSansTT ExtraLight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691AD97-63EA-544C-9101-FBA2914F383B}"/>
              </a:ext>
            </a:extLst>
          </p:cNvPr>
          <p:cNvSpPr txBox="1"/>
          <p:nvPr/>
        </p:nvSpPr>
        <p:spPr>
          <a:xfrm>
            <a:off x="69602" y="205609"/>
            <a:ext cx="384111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8">
              <a:defRPr/>
            </a:pPr>
            <a:r>
              <a:rPr lang="en-US" sz="2700" kern="0">
                <a:solidFill>
                  <a:srgbClr val="FFFFFF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High Level Design </a:t>
            </a:r>
            <a:r>
              <a:rPr lang="en-US" sz="2700" kern="0" err="1">
                <a:solidFill>
                  <a:srgbClr val="FFFFFF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PoV</a:t>
            </a:r>
            <a:r>
              <a:rPr lang="en-US" b="1" kern="0">
                <a:solidFill>
                  <a:srgbClr val="FFFFFF"/>
                </a:solidFill>
                <a:latin typeface="CiscoSansTT ExtraLight"/>
              </a:rPr>
              <a:t>
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E15872-53A5-E54D-A25D-295EC01857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315" y="4586069"/>
            <a:ext cx="1766728" cy="3772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FDF4F5D-42A3-3649-A16B-A7B9C2E0A56A}"/>
              </a:ext>
            </a:extLst>
          </p:cNvPr>
          <p:cNvSpPr/>
          <p:nvPr/>
        </p:nvSpPr>
        <p:spPr>
          <a:xfrm>
            <a:off x="23336" y="4716321"/>
            <a:ext cx="5707907" cy="27699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 defTabSz="457189"/>
            <a:r>
              <a:rPr lang="tr-TR" sz="1200">
                <a:solidFill>
                  <a:srgbClr val="282828"/>
                </a:solidFill>
                <a:latin typeface="Arial"/>
                <a:ea typeface="ＭＳ Ｐゴシック"/>
              </a:rPr>
              <a:t>https://wwwin-github.cisco.com/gve/gve_devnet_meraki_car_plate_recognition</a:t>
            </a:r>
            <a:endParaRPr lang="en-US" sz="1200">
              <a:solidFill>
                <a:srgbClr val="005073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79BD987-8B6A-8D4A-AD3E-DCBF3370191B}"/>
              </a:ext>
            </a:extLst>
          </p:cNvPr>
          <p:cNvSpPr txBox="1"/>
          <p:nvPr/>
        </p:nvSpPr>
        <p:spPr>
          <a:xfrm>
            <a:off x="781257" y="1767067"/>
            <a:ext cx="1704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189"/>
            <a:r>
              <a:rPr lang="en-US" sz="1200" b="1">
                <a:solidFill>
                  <a:srgbClr val="282828"/>
                </a:solidFill>
                <a:latin typeface="CiscoSansTT ExtraLight"/>
              </a:rPr>
              <a:t>1. The Snapshot is captured via Meraki API upon Motion detection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7E73387-FD3D-AD44-91D5-86B20031DB69}"/>
              </a:ext>
            </a:extLst>
          </p:cNvPr>
          <p:cNvSpPr txBox="1"/>
          <p:nvPr/>
        </p:nvSpPr>
        <p:spPr>
          <a:xfrm>
            <a:off x="3375516" y="1802744"/>
            <a:ext cx="166143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 defTabSz="457189"/>
            <a:r>
              <a:rPr lang="en-GB" sz="1200" b="1">
                <a:solidFill>
                  <a:srgbClr val="282828"/>
                </a:solidFill>
                <a:latin typeface="CiscoSansTT ExtraLight"/>
                <a:ea typeface="ＭＳ Ｐゴシック"/>
              </a:rPr>
              <a:t>2. Google </a:t>
            </a:r>
            <a:r>
              <a:rPr lang="en-US" sz="1200" b="1">
                <a:solidFill>
                  <a:srgbClr val="282828"/>
                </a:solidFill>
                <a:latin typeface="CiscoSansTT ExtraLight"/>
                <a:ea typeface="ＭＳ Ｐゴシック"/>
              </a:rPr>
              <a:t>OCR is used to detect the car plate number</a:t>
            </a:r>
            <a:endParaRPr lang="en-GB" sz="1200" b="1">
              <a:solidFill>
                <a:srgbClr val="282828"/>
              </a:solidFill>
              <a:latin typeface="CiscoSansTT ExtraLight"/>
              <a:ea typeface="ＭＳ Ｐゴシック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FA731EC-8A38-1145-8B42-F47DD23276D4}"/>
              </a:ext>
            </a:extLst>
          </p:cNvPr>
          <p:cNvSpPr txBox="1"/>
          <p:nvPr/>
        </p:nvSpPr>
        <p:spPr>
          <a:xfrm>
            <a:off x="5876275" y="1729598"/>
            <a:ext cx="24688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189"/>
            <a:r>
              <a:rPr lang="tr-TR" sz="1200" b="1">
                <a:solidFill>
                  <a:srgbClr val="282828"/>
                </a:solidFill>
                <a:latin typeface="CiscoSansTT ExtraLight"/>
              </a:rPr>
              <a:t>3</a:t>
            </a:r>
            <a:r>
              <a:rPr lang="en-GB" sz="1200" b="1">
                <a:solidFill>
                  <a:srgbClr val="282828"/>
                </a:solidFill>
                <a:latin typeface="CiscoSansTT ExtraLight"/>
              </a:rPr>
              <a:t>. If there’s a match with the order database, a </a:t>
            </a:r>
            <a:r>
              <a:rPr lang="en-GB" sz="1200" b="1" err="1">
                <a:solidFill>
                  <a:srgbClr val="282828"/>
                </a:solidFill>
                <a:latin typeface="CiscoSansTT ExtraLight"/>
              </a:rPr>
              <a:t>Webex</a:t>
            </a:r>
            <a:r>
              <a:rPr lang="en-GB" sz="1200" b="1">
                <a:solidFill>
                  <a:srgbClr val="282828"/>
                </a:solidFill>
                <a:latin typeface="CiscoSansTT ExtraLight"/>
              </a:rPr>
              <a:t> </a:t>
            </a:r>
            <a:r>
              <a:rPr lang="en-GB" sz="1200" b="1" err="1">
                <a:solidFill>
                  <a:srgbClr val="282828"/>
                </a:solidFill>
                <a:latin typeface="CiscoSansTT ExtraLight"/>
              </a:rPr>
              <a:t>ChatBot</a:t>
            </a:r>
            <a:r>
              <a:rPr lang="en-GB" sz="1200" b="1">
                <a:solidFill>
                  <a:srgbClr val="282828"/>
                </a:solidFill>
                <a:latin typeface="CiscoSansTT ExtraLight"/>
              </a:rPr>
              <a:t> notification is sent to all the employees</a:t>
            </a:r>
          </a:p>
        </p:txBody>
      </p:sp>
      <p:pic>
        <p:nvPicPr>
          <p:cNvPr id="2" name="Picture 2" descr="Meraki MV12 Indoor Security Cameras Managed in the Cloud - Solutel">
            <a:extLst>
              <a:ext uri="{FF2B5EF4-FFF2-40B4-BE49-F238E27FC236}">
                <a16:creationId xmlns:a16="http://schemas.microsoft.com/office/drawing/2014/main" id="{1D5784EF-684C-47F1-9C63-DFF83DD958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1041" y="2707152"/>
            <a:ext cx="1454325" cy="109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1" descr="A close up of a logo&#10;&#10;Description automatically generated">
            <a:extLst>
              <a:ext uri="{FF2B5EF4-FFF2-40B4-BE49-F238E27FC236}">
                <a16:creationId xmlns:a16="http://schemas.microsoft.com/office/drawing/2014/main" id="{4B820981-389D-4194-9532-DCABED90B5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7505" y="2718004"/>
            <a:ext cx="883624" cy="789371"/>
          </a:xfrm>
          <a:prstGeom prst="rect">
            <a:avLst/>
          </a:prstGeom>
        </p:spPr>
      </p:pic>
      <p:pic>
        <p:nvPicPr>
          <p:cNvPr id="104" name="Picture 103" descr="A close up of a logo&#10;&#10;Description automatically generated">
            <a:extLst>
              <a:ext uri="{FF2B5EF4-FFF2-40B4-BE49-F238E27FC236}">
                <a16:creationId xmlns:a16="http://schemas.microsoft.com/office/drawing/2014/main" id="{1EB32EE2-98DA-4154-86BE-6A7D542925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163" y="2707152"/>
            <a:ext cx="1333348" cy="1333348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B798393C-132F-4AAB-A432-AC083B0800CC}"/>
              </a:ext>
            </a:extLst>
          </p:cNvPr>
          <p:cNvGrpSpPr>
            <a:grpSpLocks noChangeAspect="1"/>
          </p:cNvGrpSpPr>
          <p:nvPr/>
        </p:nvGrpSpPr>
        <p:grpSpPr>
          <a:xfrm rot="2823385">
            <a:off x="2692093" y="1119228"/>
            <a:ext cx="694822" cy="841375"/>
            <a:chOff x="4929188" y="1027114"/>
            <a:chExt cx="694822" cy="841375"/>
          </a:xfrm>
        </p:grpSpPr>
        <p:sp>
          <p:nvSpPr>
            <p:cNvPr id="30" name="Freeform 121">
              <a:extLst>
                <a:ext uri="{FF2B5EF4-FFF2-40B4-BE49-F238E27FC236}">
                  <a16:creationId xmlns:a16="http://schemas.microsoft.com/office/drawing/2014/main" id="{C98F2305-FD75-463B-99AF-E185D7D7D9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29188" y="1187451"/>
              <a:ext cx="687388" cy="681038"/>
            </a:xfrm>
            <a:custGeom>
              <a:avLst/>
              <a:gdLst>
                <a:gd name="T0" fmla="*/ 266 w 393"/>
                <a:gd name="T1" fmla="*/ 8 h 389"/>
                <a:gd name="T2" fmla="*/ 219 w 393"/>
                <a:gd name="T3" fmla="*/ 24 h 389"/>
                <a:gd name="T4" fmla="*/ 61 w 393"/>
                <a:gd name="T5" fmla="*/ 154 h 389"/>
                <a:gd name="T6" fmla="*/ 0 w 393"/>
                <a:gd name="T7" fmla="*/ 354 h 389"/>
                <a:gd name="T8" fmla="*/ 36 w 393"/>
                <a:gd name="T9" fmla="*/ 389 h 389"/>
                <a:gd name="T10" fmla="*/ 71 w 393"/>
                <a:gd name="T11" fmla="*/ 354 h 389"/>
                <a:gd name="T12" fmla="*/ 94 w 393"/>
                <a:gd name="T13" fmla="*/ 242 h 389"/>
                <a:gd name="T14" fmla="*/ 198 w 393"/>
                <a:gd name="T15" fmla="*/ 116 h 389"/>
                <a:gd name="T16" fmla="*/ 279 w 393"/>
                <a:gd name="T17" fmla="*/ 78 h 389"/>
                <a:gd name="T18" fmla="*/ 308 w 393"/>
                <a:gd name="T19" fmla="*/ 39 h 389"/>
                <a:gd name="T20" fmla="*/ 266 w 393"/>
                <a:gd name="T21" fmla="*/ 8 h 389"/>
                <a:gd name="T22" fmla="*/ 375 w 393"/>
                <a:gd name="T23" fmla="*/ 0 h 389"/>
                <a:gd name="T24" fmla="*/ 378 w 393"/>
                <a:gd name="T25" fmla="*/ 3 h 389"/>
                <a:gd name="T26" fmla="*/ 378 w 393"/>
                <a:gd name="T27" fmla="*/ 3 h 389"/>
                <a:gd name="T28" fmla="*/ 392 w 393"/>
                <a:gd name="T29" fmla="*/ 32 h 389"/>
                <a:gd name="T30" fmla="*/ 386 w 393"/>
                <a:gd name="T31" fmla="*/ 52 h 389"/>
                <a:gd name="T32" fmla="*/ 386 w 393"/>
                <a:gd name="T33" fmla="*/ 52 h 389"/>
                <a:gd name="T34" fmla="*/ 382 w 393"/>
                <a:gd name="T35" fmla="*/ 57 h 389"/>
                <a:gd name="T36" fmla="*/ 393 w 393"/>
                <a:gd name="T37" fmla="*/ 32 h 389"/>
                <a:gd name="T38" fmla="*/ 375 w 393"/>
                <a:gd name="T39" fmla="*/ 0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3" h="389">
                  <a:moveTo>
                    <a:pt x="266" y="8"/>
                  </a:moveTo>
                  <a:cubicBezTo>
                    <a:pt x="250" y="13"/>
                    <a:pt x="234" y="18"/>
                    <a:pt x="219" y="24"/>
                  </a:cubicBezTo>
                  <a:cubicBezTo>
                    <a:pt x="154" y="52"/>
                    <a:pt x="100" y="97"/>
                    <a:pt x="61" y="154"/>
                  </a:cubicBezTo>
                  <a:cubicBezTo>
                    <a:pt x="23" y="211"/>
                    <a:pt x="0" y="280"/>
                    <a:pt x="0" y="354"/>
                  </a:cubicBezTo>
                  <a:cubicBezTo>
                    <a:pt x="0" y="373"/>
                    <a:pt x="16" y="389"/>
                    <a:pt x="36" y="389"/>
                  </a:cubicBezTo>
                  <a:cubicBezTo>
                    <a:pt x="55" y="389"/>
                    <a:pt x="71" y="373"/>
                    <a:pt x="71" y="354"/>
                  </a:cubicBezTo>
                  <a:cubicBezTo>
                    <a:pt x="71" y="314"/>
                    <a:pt x="79" y="276"/>
                    <a:pt x="94" y="242"/>
                  </a:cubicBezTo>
                  <a:cubicBezTo>
                    <a:pt x="115" y="191"/>
                    <a:pt x="152" y="147"/>
                    <a:pt x="198" y="116"/>
                  </a:cubicBezTo>
                  <a:cubicBezTo>
                    <a:pt x="222" y="99"/>
                    <a:pt x="250" y="86"/>
                    <a:pt x="279" y="78"/>
                  </a:cubicBezTo>
                  <a:cubicBezTo>
                    <a:pt x="308" y="39"/>
                    <a:pt x="308" y="39"/>
                    <a:pt x="308" y="39"/>
                  </a:cubicBezTo>
                  <a:cubicBezTo>
                    <a:pt x="266" y="8"/>
                    <a:pt x="266" y="8"/>
                    <a:pt x="266" y="8"/>
                  </a:cubicBezTo>
                  <a:moveTo>
                    <a:pt x="375" y="0"/>
                  </a:moveTo>
                  <a:cubicBezTo>
                    <a:pt x="378" y="3"/>
                    <a:pt x="378" y="3"/>
                    <a:pt x="378" y="3"/>
                  </a:cubicBezTo>
                  <a:cubicBezTo>
                    <a:pt x="378" y="3"/>
                    <a:pt x="378" y="3"/>
                    <a:pt x="378" y="3"/>
                  </a:cubicBezTo>
                  <a:cubicBezTo>
                    <a:pt x="388" y="10"/>
                    <a:pt x="393" y="21"/>
                    <a:pt x="392" y="32"/>
                  </a:cubicBezTo>
                  <a:cubicBezTo>
                    <a:pt x="392" y="39"/>
                    <a:pt x="390" y="46"/>
                    <a:pt x="386" y="52"/>
                  </a:cubicBezTo>
                  <a:cubicBezTo>
                    <a:pt x="386" y="52"/>
                    <a:pt x="386" y="52"/>
                    <a:pt x="386" y="52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9" y="51"/>
                    <a:pt x="393" y="42"/>
                    <a:pt x="393" y="32"/>
                  </a:cubicBezTo>
                  <a:cubicBezTo>
                    <a:pt x="393" y="18"/>
                    <a:pt x="386" y="6"/>
                    <a:pt x="375" y="0"/>
                  </a:cubicBezTo>
                </a:path>
              </a:pathLst>
            </a:cu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22">
              <a:extLst>
                <a:ext uri="{FF2B5EF4-FFF2-40B4-BE49-F238E27FC236}">
                  <a16:creationId xmlns:a16="http://schemas.microsoft.com/office/drawing/2014/main" id="{9547DDCD-B48D-4B9B-93AF-20690C03ADD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088" y="1027114"/>
              <a:ext cx="312738" cy="174625"/>
            </a:xfrm>
            <a:custGeom>
              <a:avLst/>
              <a:gdLst>
                <a:gd name="T0" fmla="*/ 40 w 179"/>
                <a:gd name="T1" fmla="*/ 0 h 100"/>
                <a:gd name="T2" fmla="*/ 12 w 179"/>
                <a:gd name="T3" fmla="*/ 14 h 100"/>
                <a:gd name="T4" fmla="*/ 19 w 179"/>
                <a:gd name="T5" fmla="*/ 63 h 100"/>
                <a:gd name="T6" fmla="*/ 70 w 179"/>
                <a:gd name="T7" fmla="*/ 100 h 100"/>
                <a:gd name="T8" fmla="*/ 159 w 179"/>
                <a:gd name="T9" fmla="*/ 88 h 100"/>
                <a:gd name="T10" fmla="*/ 161 w 179"/>
                <a:gd name="T11" fmla="*/ 88 h 100"/>
                <a:gd name="T12" fmla="*/ 164 w 179"/>
                <a:gd name="T13" fmla="*/ 88 h 100"/>
                <a:gd name="T14" fmla="*/ 179 w 179"/>
                <a:gd name="T15" fmla="*/ 92 h 100"/>
                <a:gd name="T16" fmla="*/ 61 w 179"/>
                <a:gd name="T17" fmla="*/ 6 h 100"/>
                <a:gd name="T18" fmla="*/ 40 w 179"/>
                <a:gd name="T1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9" h="100">
                  <a:moveTo>
                    <a:pt x="40" y="0"/>
                  </a:moveTo>
                  <a:cubicBezTo>
                    <a:pt x="30" y="0"/>
                    <a:pt x="19" y="5"/>
                    <a:pt x="12" y="14"/>
                  </a:cubicBezTo>
                  <a:cubicBezTo>
                    <a:pt x="0" y="30"/>
                    <a:pt x="4" y="52"/>
                    <a:pt x="19" y="63"/>
                  </a:cubicBezTo>
                  <a:cubicBezTo>
                    <a:pt x="70" y="100"/>
                    <a:pt x="70" y="100"/>
                    <a:pt x="70" y="100"/>
                  </a:cubicBezTo>
                  <a:cubicBezTo>
                    <a:pt x="98" y="93"/>
                    <a:pt x="128" y="88"/>
                    <a:pt x="159" y="88"/>
                  </a:cubicBezTo>
                  <a:cubicBezTo>
                    <a:pt x="160" y="88"/>
                    <a:pt x="161" y="88"/>
                    <a:pt x="161" y="88"/>
                  </a:cubicBezTo>
                  <a:cubicBezTo>
                    <a:pt x="162" y="88"/>
                    <a:pt x="163" y="88"/>
                    <a:pt x="164" y="88"/>
                  </a:cubicBezTo>
                  <a:cubicBezTo>
                    <a:pt x="169" y="89"/>
                    <a:pt x="174" y="90"/>
                    <a:pt x="179" y="92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55" y="2"/>
                    <a:pt x="48" y="0"/>
                    <a:pt x="40" y="0"/>
                  </a:cubicBezTo>
                </a:path>
              </a:pathLst>
            </a:cu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23">
              <a:extLst>
                <a:ext uri="{FF2B5EF4-FFF2-40B4-BE49-F238E27FC236}">
                  <a16:creationId xmlns:a16="http://schemas.microsoft.com/office/drawing/2014/main" id="{62C1DF1E-6F90-4061-82A7-A40B022CE8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4325" y="1181101"/>
              <a:ext cx="196850" cy="74613"/>
            </a:xfrm>
            <a:custGeom>
              <a:avLst/>
              <a:gdLst>
                <a:gd name="T0" fmla="*/ 94 w 112"/>
                <a:gd name="T1" fmla="*/ 0 h 43"/>
                <a:gd name="T2" fmla="*/ 112 w 112"/>
                <a:gd name="T3" fmla="*/ 7 h 43"/>
                <a:gd name="T4" fmla="*/ 109 w 112"/>
                <a:gd name="T5" fmla="*/ 4 h 43"/>
                <a:gd name="T6" fmla="*/ 94 w 112"/>
                <a:gd name="T7" fmla="*/ 0 h 43"/>
                <a:gd name="T8" fmla="*/ 89 w 112"/>
                <a:gd name="T9" fmla="*/ 0 h 43"/>
                <a:gd name="T10" fmla="*/ 0 w 112"/>
                <a:gd name="T11" fmla="*/ 12 h 43"/>
                <a:gd name="T12" fmla="*/ 42 w 112"/>
                <a:gd name="T13" fmla="*/ 43 h 43"/>
                <a:gd name="T14" fmla="*/ 63 w 112"/>
                <a:gd name="T15" fmla="*/ 15 h 43"/>
                <a:gd name="T16" fmla="*/ 89 w 112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43">
                  <a:moveTo>
                    <a:pt x="94" y="0"/>
                  </a:moveTo>
                  <a:cubicBezTo>
                    <a:pt x="100" y="1"/>
                    <a:pt x="106" y="3"/>
                    <a:pt x="112" y="7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4" y="2"/>
                    <a:pt x="99" y="1"/>
                    <a:pt x="94" y="0"/>
                  </a:cubicBezTo>
                  <a:moveTo>
                    <a:pt x="89" y="0"/>
                  </a:moveTo>
                  <a:cubicBezTo>
                    <a:pt x="58" y="0"/>
                    <a:pt x="28" y="5"/>
                    <a:pt x="0" y="12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63" y="15"/>
                    <a:pt x="63" y="15"/>
                    <a:pt x="63" y="15"/>
                  </a:cubicBezTo>
                  <a:cubicBezTo>
                    <a:pt x="69" y="6"/>
                    <a:pt x="79" y="1"/>
                    <a:pt x="89" y="0"/>
                  </a:cubicBezTo>
                </a:path>
              </a:pathLst>
            </a:custGeom>
            <a:solidFill>
              <a:srgbClr val="308F15"/>
            </a:solidFill>
            <a:ln>
              <a:solidFill>
                <a:srgbClr val="308F15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24">
              <a:extLst>
                <a:ext uri="{FF2B5EF4-FFF2-40B4-BE49-F238E27FC236}">
                  <a16:creationId xmlns:a16="http://schemas.microsoft.com/office/drawing/2014/main" id="{1B4E6ABE-73AE-45AB-A198-C98A7E6235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825" y="1287464"/>
              <a:ext cx="266700" cy="230188"/>
            </a:xfrm>
            <a:custGeom>
              <a:avLst/>
              <a:gdLst>
                <a:gd name="T0" fmla="*/ 153 w 153"/>
                <a:gd name="T1" fmla="*/ 0 h 131"/>
                <a:gd name="T2" fmla="*/ 129 w 153"/>
                <a:gd name="T3" fmla="*/ 10 h 131"/>
                <a:gd name="T4" fmla="*/ 50 w 153"/>
                <a:gd name="T5" fmla="*/ 21 h 131"/>
                <a:gd name="T6" fmla="*/ 11 w 153"/>
                <a:gd name="T7" fmla="*/ 74 h 131"/>
                <a:gd name="T8" fmla="*/ 19 w 153"/>
                <a:gd name="T9" fmla="*/ 124 h 131"/>
                <a:gd name="T10" fmla="*/ 40 w 153"/>
                <a:gd name="T11" fmla="*/ 131 h 131"/>
                <a:gd name="T12" fmla="*/ 68 w 153"/>
                <a:gd name="T13" fmla="*/ 116 h 131"/>
                <a:gd name="T14" fmla="*/ 153 w 153"/>
                <a:gd name="T1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131">
                  <a:moveTo>
                    <a:pt x="153" y="0"/>
                  </a:moveTo>
                  <a:cubicBezTo>
                    <a:pt x="147" y="6"/>
                    <a:pt x="138" y="10"/>
                    <a:pt x="129" y="10"/>
                  </a:cubicBezTo>
                  <a:cubicBezTo>
                    <a:pt x="102" y="10"/>
                    <a:pt x="75" y="14"/>
                    <a:pt x="50" y="21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0" y="90"/>
                    <a:pt x="3" y="112"/>
                    <a:pt x="19" y="124"/>
                  </a:cubicBezTo>
                  <a:cubicBezTo>
                    <a:pt x="25" y="128"/>
                    <a:pt x="32" y="131"/>
                    <a:pt x="40" y="131"/>
                  </a:cubicBezTo>
                  <a:cubicBezTo>
                    <a:pt x="50" y="131"/>
                    <a:pt x="61" y="126"/>
                    <a:pt x="68" y="116"/>
                  </a:cubicBezTo>
                  <a:cubicBezTo>
                    <a:pt x="153" y="0"/>
                    <a:pt x="153" y="0"/>
                    <a:pt x="153" y="0"/>
                  </a:cubicBezTo>
                </a:path>
              </a:pathLst>
            </a:cu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5">
              <a:extLst>
                <a:ext uri="{FF2B5EF4-FFF2-40B4-BE49-F238E27FC236}">
                  <a16:creationId xmlns:a16="http://schemas.microsoft.com/office/drawing/2014/main" id="{3A53CFA8-B219-493B-AC01-5B55B83C08F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8138" y="1255714"/>
              <a:ext cx="187325" cy="68263"/>
            </a:xfrm>
            <a:custGeom>
              <a:avLst/>
              <a:gdLst>
                <a:gd name="T0" fmla="*/ 29 w 107"/>
                <a:gd name="T1" fmla="*/ 0 h 39"/>
                <a:gd name="T2" fmla="*/ 0 w 107"/>
                <a:gd name="T3" fmla="*/ 39 h 39"/>
                <a:gd name="T4" fmla="*/ 79 w 107"/>
                <a:gd name="T5" fmla="*/ 28 h 39"/>
                <a:gd name="T6" fmla="*/ 103 w 107"/>
                <a:gd name="T7" fmla="*/ 18 h 39"/>
                <a:gd name="T8" fmla="*/ 107 w 107"/>
                <a:gd name="T9" fmla="*/ 13 h 39"/>
                <a:gd name="T10" fmla="*/ 78 w 107"/>
                <a:gd name="T11" fmla="*/ 28 h 39"/>
                <a:gd name="T12" fmla="*/ 57 w 107"/>
                <a:gd name="T13" fmla="*/ 21 h 39"/>
                <a:gd name="T14" fmla="*/ 29 w 107"/>
                <a:gd name="T1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39">
                  <a:moveTo>
                    <a:pt x="29" y="0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25" y="32"/>
                    <a:pt x="52" y="28"/>
                    <a:pt x="79" y="28"/>
                  </a:cubicBezTo>
                  <a:cubicBezTo>
                    <a:pt x="88" y="28"/>
                    <a:pt x="97" y="24"/>
                    <a:pt x="103" y="18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0" y="23"/>
                    <a:pt x="89" y="28"/>
                    <a:pt x="78" y="28"/>
                  </a:cubicBezTo>
                  <a:cubicBezTo>
                    <a:pt x="71" y="28"/>
                    <a:pt x="64" y="26"/>
                    <a:pt x="57" y="21"/>
                  </a:cubicBezTo>
                  <a:cubicBezTo>
                    <a:pt x="29" y="0"/>
                    <a:pt x="29" y="0"/>
                    <a:pt x="29" y="0"/>
                  </a:cubicBezTo>
                </a:path>
              </a:pathLst>
            </a:custGeom>
            <a:solidFill>
              <a:srgbClr val="308F15"/>
            </a:solidFill>
            <a:ln>
              <a:solidFill>
                <a:srgbClr val="308F15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26">
              <a:extLst>
                <a:ext uri="{FF2B5EF4-FFF2-40B4-BE49-F238E27FC236}">
                  <a16:creationId xmlns:a16="http://schemas.microsoft.com/office/drawing/2014/main" id="{4F2A32C0-D6B0-4330-88D0-F10C78679A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9900" y="1181101"/>
              <a:ext cx="9525" cy="0"/>
            </a:xfrm>
            <a:custGeom>
              <a:avLst/>
              <a:gdLst>
                <a:gd name="T0" fmla="*/ 2 w 5"/>
                <a:gd name="T1" fmla="*/ 0 w 5"/>
                <a:gd name="T2" fmla="*/ 3 w 5"/>
                <a:gd name="T3" fmla="*/ 5 w 5"/>
                <a:gd name="T4" fmla="*/ 2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</a:path>
              </a:pathLst>
            </a:custGeom>
            <a:solidFill>
              <a:srgbClr val="308F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27">
              <a:extLst>
                <a:ext uri="{FF2B5EF4-FFF2-40B4-BE49-F238E27FC236}">
                  <a16:creationId xmlns:a16="http://schemas.microsoft.com/office/drawing/2014/main" id="{65218161-3C9C-4D7F-A461-6BD34883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6372" y="1181101"/>
              <a:ext cx="147638" cy="123825"/>
            </a:xfrm>
            <a:custGeom>
              <a:avLst/>
              <a:gdLst>
                <a:gd name="T0" fmla="*/ 50 w 85"/>
                <a:gd name="T1" fmla="*/ 0 h 71"/>
                <a:gd name="T2" fmla="*/ 47 w 85"/>
                <a:gd name="T3" fmla="*/ 0 h 71"/>
                <a:gd name="T4" fmla="*/ 21 w 85"/>
                <a:gd name="T5" fmla="*/ 15 h 71"/>
                <a:gd name="T6" fmla="*/ 0 w 85"/>
                <a:gd name="T7" fmla="*/ 43 h 71"/>
                <a:gd name="T8" fmla="*/ 28 w 85"/>
                <a:gd name="T9" fmla="*/ 64 h 71"/>
                <a:gd name="T10" fmla="*/ 49 w 85"/>
                <a:gd name="T11" fmla="*/ 71 h 71"/>
                <a:gd name="T12" fmla="*/ 78 w 85"/>
                <a:gd name="T13" fmla="*/ 56 h 71"/>
                <a:gd name="T14" fmla="*/ 78 w 85"/>
                <a:gd name="T15" fmla="*/ 56 h 71"/>
                <a:gd name="T16" fmla="*/ 84 w 85"/>
                <a:gd name="T17" fmla="*/ 36 h 71"/>
                <a:gd name="T18" fmla="*/ 70 w 85"/>
                <a:gd name="T19" fmla="*/ 7 h 71"/>
                <a:gd name="T20" fmla="*/ 70 w 85"/>
                <a:gd name="T21" fmla="*/ 7 h 71"/>
                <a:gd name="T22" fmla="*/ 52 w 85"/>
                <a:gd name="T23" fmla="*/ 0 h 71"/>
                <a:gd name="T24" fmla="*/ 50 w 85"/>
                <a:gd name="T25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71">
                  <a:moveTo>
                    <a:pt x="50" y="0"/>
                  </a:moveTo>
                  <a:cubicBezTo>
                    <a:pt x="49" y="0"/>
                    <a:pt x="48" y="0"/>
                    <a:pt x="47" y="0"/>
                  </a:cubicBezTo>
                  <a:cubicBezTo>
                    <a:pt x="37" y="1"/>
                    <a:pt x="27" y="6"/>
                    <a:pt x="21" y="15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5" y="69"/>
                    <a:pt x="42" y="71"/>
                    <a:pt x="49" y="71"/>
                  </a:cubicBezTo>
                  <a:cubicBezTo>
                    <a:pt x="60" y="71"/>
                    <a:pt x="71" y="6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82" y="50"/>
                    <a:pt x="84" y="43"/>
                    <a:pt x="84" y="36"/>
                  </a:cubicBezTo>
                  <a:cubicBezTo>
                    <a:pt x="85" y="25"/>
                    <a:pt x="80" y="14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64" y="3"/>
                    <a:pt x="58" y="1"/>
                    <a:pt x="52" y="0"/>
                  </a:cubicBezTo>
                  <a:cubicBezTo>
                    <a:pt x="51" y="0"/>
                    <a:pt x="50" y="0"/>
                    <a:pt x="50" y="0"/>
                  </a:cubicBezTo>
                </a:path>
              </a:pathLst>
            </a:custGeom>
            <a:solidFill>
              <a:srgbClr val="156B06"/>
            </a:solidFill>
            <a:ln>
              <a:solidFill>
                <a:srgbClr val="156B06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8CD071A-A6BC-43ED-A744-45704F616C03}"/>
              </a:ext>
            </a:extLst>
          </p:cNvPr>
          <p:cNvGrpSpPr>
            <a:grpSpLocks noChangeAspect="1"/>
          </p:cNvGrpSpPr>
          <p:nvPr/>
        </p:nvGrpSpPr>
        <p:grpSpPr>
          <a:xfrm rot="2823385">
            <a:off x="5067647" y="1109402"/>
            <a:ext cx="694822" cy="841375"/>
            <a:chOff x="4929188" y="1027114"/>
            <a:chExt cx="694822" cy="841375"/>
          </a:xfrm>
        </p:grpSpPr>
        <p:sp>
          <p:nvSpPr>
            <p:cNvPr id="38" name="Freeform 121">
              <a:extLst>
                <a:ext uri="{FF2B5EF4-FFF2-40B4-BE49-F238E27FC236}">
                  <a16:creationId xmlns:a16="http://schemas.microsoft.com/office/drawing/2014/main" id="{C97C8407-B56A-4CB3-874A-6DA2F7DB13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29188" y="1187451"/>
              <a:ext cx="687388" cy="681038"/>
            </a:xfrm>
            <a:custGeom>
              <a:avLst/>
              <a:gdLst>
                <a:gd name="T0" fmla="*/ 266 w 393"/>
                <a:gd name="T1" fmla="*/ 8 h 389"/>
                <a:gd name="T2" fmla="*/ 219 w 393"/>
                <a:gd name="T3" fmla="*/ 24 h 389"/>
                <a:gd name="T4" fmla="*/ 61 w 393"/>
                <a:gd name="T5" fmla="*/ 154 h 389"/>
                <a:gd name="T6" fmla="*/ 0 w 393"/>
                <a:gd name="T7" fmla="*/ 354 h 389"/>
                <a:gd name="T8" fmla="*/ 36 w 393"/>
                <a:gd name="T9" fmla="*/ 389 h 389"/>
                <a:gd name="T10" fmla="*/ 71 w 393"/>
                <a:gd name="T11" fmla="*/ 354 h 389"/>
                <a:gd name="T12" fmla="*/ 94 w 393"/>
                <a:gd name="T13" fmla="*/ 242 h 389"/>
                <a:gd name="T14" fmla="*/ 198 w 393"/>
                <a:gd name="T15" fmla="*/ 116 h 389"/>
                <a:gd name="T16" fmla="*/ 279 w 393"/>
                <a:gd name="T17" fmla="*/ 78 h 389"/>
                <a:gd name="T18" fmla="*/ 308 w 393"/>
                <a:gd name="T19" fmla="*/ 39 h 389"/>
                <a:gd name="T20" fmla="*/ 266 w 393"/>
                <a:gd name="T21" fmla="*/ 8 h 389"/>
                <a:gd name="T22" fmla="*/ 375 w 393"/>
                <a:gd name="T23" fmla="*/ 0 h 389"/>
                <a:gd name="T24" fmla="*/ 378 w 393"/>
                <a:gd name="T25" fmla="*/ 3 h 389"/>
                <a:gd name="T26" fmla="*/ 378 w 393"/>
                <a:gd name="T27" fmla="*/ 3 h 389"/>
                <a:gd name="T28" fmla="*/ 392 w 393"/>
                <a:gd name="T29" fmla="*/ 32 h 389"/>
                <a:gd name="T30" fmla="*/ 386 w 393"/>
                <a:gd name="T31" fmla="*/ 52 h 389"/>
                <a:gd name="T32" fmla="*/ 386 w 393"/>
                <a:gd name="T33" fmla="*/ 52 h 389"/>
                <a:gd name="T34" fmla="*/ 382 w 393"/>
                <a:gd name="T35" fmla="*/ 57 h 389"/>
                <a:gd name="T36" fmla="*/ 393 w 393"/>
                <a:gd name="T37" fmla="*/ 32 h 389"/>
                <a:gd name="T38" fmla="*/ 375 w 393"/>
                <a:gd name="T39" fmla="*/ 0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3" h="389">
                  <a:moveTo>
                    <a:pt x="266" y="8"/>
                  </a:moveTo>
                  <a:cubicBezTo>
                    <a:pt x="250" y="13"/>
                    <a:pt x="234" y="18"/>
                    <a:pt x="219" y="24"/>
                  </a:cubicBezTo>
                  <a:cubicBezTo>
                    <a:pt x="154" y="52"/>
                    <a:pt x="100" y="97"/>
                    <a:pt x="61" y="154"/>
                  </a:cubicBezTo>
                  <a:cubicBezTo>
                    <a:pt x="23" y="211"/>
                    <a:pt x="0" y="280"/>
                    <a:pt x="0" y="354"/>
                  </a:cubicBezTo>
                  <a:cubicBezTo>
                    <a:pt x="0" y="373"/>
                    <a:pt x="16" y="389"/>
                    <a:pt x="36" y="389"/>
                  </a:cubicBezTo>
                  <a:cubicBezTo>
                    <a:pt x="55" y="389"/>
                    <a:pt x="71" y="373"/>
                    <a:pt x="71" y="354"/>
                  </a:cubicBezTo>
                  <a:cubicBezTo>
                    <a:pt x="71" y="314"/>
                    <a:pt x="79" y="276"/>
                    <a:pt x="94" y="242"/>
                  </a:cubicBezTo>
                  <a:cubicBezTo>
                    <a:pt x="115" y="191"/>
                    <a:pt x="152" y="147"/>
                    <a:pt x="198" y="116"/>
                  </a:cubicBezTo>
                  <a:cubicBezTo>
                    <a:pt x="222" y="99"/>
                    <a:pt x="250" y="86"/>
                    <a:pt x="279" y="78"/>
                  </a:cubicBezTo>
                  <a:cubicBezTo>
                    <a:pt x="308" y="39"/>
                    <a:pt x="308" y="39"/>
                    <a:pt x="308" y="39"/>
                  </a:cubicBezTo>
                  <a:cubicBezTo>
                    <a:pt x="266" y="8"/>
                    <a:pt x="266" y="8"/>
                    <a:pt x="266" y="8"/>
                  </a:cubicBezTo>
                  <a:moveTo>
                    <a:pt x="375" y="0"/>
                  </a:moveTo>
                  <a:cubicBezTo>
                    <a:pt x="378" y="3"/>
                    <a:pt x="378" y="3"/>
                    <a:pt x="378" y="3"/>
                  </a:cubicBezTo>
                  <a:cubicBezTo>
                    <a:pt x="378" y="3"/>
                    <a:pt x="378" y="3"/>
                    <a:pt x="378" y="3"/>
                  </a:cubicBezTo>
                  <a:cubicBezTo>
                    <a:pt x="388" y="10"/>
                    <a:pt x="393" y="21"/>
                    <a:pt x="392" y="32"/>
                  </a:cubicBezTo>
                  <a:cubicBezTo>
                    <a:pt x="392" y="39"/>
                    <a:pt x="390" y="46"/>
                    <a:pt x="386" y="52"/>
                  </a:cubicBezTo>
                  <a:cubicBezTo>
                    <a:pt x="386" y="52"/>
                    <a:pt x="386" y="52"/>
                    <a:pt x="386" y="52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9" y="51"/>
                    <a:pt x="393" y="42"/>
                    <a:pt x="393" y="32"/>
                  </a:cubicBezTo>
                  <a:cubicBezTo>
                    <a:pt x="393" y="18"/>
                    <a:pt x="386" y="6"/>
                    <a:pt x="375" y="0"/>
                  </a:cubicBezTo>
                </a:path>
              </a:pathLst>
            </a:cu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22">
              <a:extLst>
                <a:ext uri="{FF2B5EF4-FFF2-40B4-BE49-F238E27FC236}">
                  <a16:creationId xmlns:a16="http://schemas.microsoft.com/office/drawing/2014/main" id="{CD60F952-A25E-4164-9CE6-A8003D16C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2088" y="1027114"/>
              <a:ext cx="312738" cy="174625"/>
            </a:xfrm>
            <a:custGeom>
              <a:avLst/>
              <a:gdLst>
                <a:gd name="T0" fmla="*/ 40 w 179"/>
                <a:gd name="T1" fmla="*/ 0 h 100"/>
                <a:gd name="T2" fmla="*/ 12 w 179"/>
                <a:gd name="T3" fmla="*/ 14 h 100"/>
                <a:gd name="T4" fmla="*/ 19 w 179"/>
                <a:gd name="T5" fmla="*/ 63 h 100"/>
                <a:gd name="T6" fmla="*/ 70 w 179"/>
                <a:gd name="T7" fmla="*/ 100 h 100"/>
                <a:gd name="T8" fmla="*/ 159 w 179"/>
                <a:gd name="T9" fmla="*/ 88 h 100"/>
                <a:gd name="T10" fmla="*/ 161 w 179"/>
                <a:gd name="T11" fmla="*/ 88 h 100"/>
                <a:gd name="T12" fmla="*/ 164 w 179"/>
                <a:gd name="T13" fmla="*/ 88 h 100"/>
                <a:gd name="T14" fmla="*/ 179 w 179"/>
                <a:gd name="T15" fmla="*/ 92 h 100"/>
                <a:gd name="T16" fmla="*/ 61 w 179"/>
                <a:gd name="T17" fmla="*/ 6 h 100"/>
                <a:gd name="T18" fmla="*/ 40 w 179"/>
                <a:gd name="T1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9" h="100">
                  <a:moveTo>
                    <a:pt x="40" y="0"/>
                  </a:moveTo>
                  <a:cubicBezTo>
                    <a:pt x="30" y="0"/>
                    <a:pt x="19" y="5"/>
                    <a:pt x="12" y="14"/>
                  </a:cubicBezTo>
                  <a:cubicBezTo>
                    <a:pt x="0" y="30"/>
                    <a:pt x="4" y="52"/>
                    <a:pt x="19" y="63"/>
                  </a:cubicBezTo>
                  <a:cubicBezTo>
                    <a:pt x="70" y="100"/>
                    <a:pt x="70" y="100"/>
                    <a:pt x="70" y="100"/>
                  </a:cubicBezTo>
                  <a:cubicBezTo>
                    <a:pt x="98" y="93"/>
                    <a:pt x="128" y="88"/>
                    <a:pt x="159" y="88"/>
                  </a:cubicBezTo>
                  <a:cubicBezTo>
                    <a:pt x="160" y="88"/>
                    <a:pt x="161" y="88"/>
                    <a:pt x="161" y="88"/>
                  </a:cubicBezTo>
                  <a:cubicBezTo>
                    <a:pt x="162" y="88"/>
                    <a:pt x="163" y="88"/>
                    <a:pt x="164" y="88"/>
                  </a:cubicBezTo>
                  <a:cubicBezTo>
                    <a:pt x="169" y="89"/>
                    <a:pt x="174" y="90"/>
                    <a:pt x="179" y="92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55" y="2"/>
                    <a:pt x="48" y="0"/>
                    <a:pt x="40" y="0"/>
                  </a:cubicBezTo>
                </a:path>
              </a:pathLst>
            </a:cu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23">
              <a:extLst>
                <a:ext uri="{FF2B5EF4-FFF2-40B4-BE49-F238E27FC236}">
                  <a16:creationId xmlns:a16="http://schemas.microsoft.com/office/drawing/2014/main" id="{3B52A9D6-B7E8-4D7D-9C50-39B8AA66DE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94325" y="1181101"/>
              <a:ext cx="196850" cy="74613"/>
            </a:xfrm>
            <a:custGeom>
              <a:avLst/>
              <a:gdLst>
                <a:gd name="T0" fmla="*/ 94 w 112"/>
                <a:gd name="T1" fmla="*/ 0 h 43"/>
                <a:gd name="T2" fmla="*/ 112 w 112"/>
                <a:gd name="T3" fmla="*/ 7 h 43"/>
                <a:gd name="T4" fmla="*/ 109 w 112"/>
                <a:gd name="T5" fmla="*/ 4 h 43"/>
                <a:gd name="T6" fmla="*/ 94 w 112"/>
                <a:gd name="T7" fmla="*/ 0 h 43"/>
                <a:gd name="T8" fmla="*/ 89 w 112"/>
                <a:gd name="T9" fmla="*/ 0 h 43"/>
                <a:gd name="T10" fmla="*/ 0 w 112"/>
                <a:gd name="T11" fmla="*/ 12 h 43"/>
                <a:gd name="T12" fmla="*/ 42 w 112"/>
                <a:gd name="T13" fmla="*/ 43 h 43"/>
                <a:gd name="T14" fmla="*/ 63 w 112"/>
                <a:gd name="T15" fmla="*/ 15 h 43"/>
                <a:gd name="T16" fmla="*/ 89 w 112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2" h="43">
                  <a:moveTo>
                    <a:pt x="94" y="0"/>
                  </a:moveTo>
                  <a:cubicBezTo>
                    <a:pt x="100" y="1"/>
                    <a:pt x="106" y="3"/>
                    <a:pt x="112" y="7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4" y="2"/>
                    <a:pt x="99" y="1"/>
                    <a:pt x="94" y="0"/>
                  </a:cubicBezTo>
                  <a:moveTo>
                    <a:pt x="89" y="0"/>
                  </a:moveTo>
                  <a:cubicBezTo>
                    <a:pt x="58" y="0"/>
                    <a:pt x="28" y="5"/>
                    <a:pt x="0" y="12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63" y="15"/>
                    <a:pt x="63" y="15"/>
                    <a:pt x="63" y="15"/>
                  </a:cubicBezTo>
                  <a:cubicBezTo>
                    <a:pt x="69" y="6"/>
                    <a:pt x="79" y="1"/>
                    <a:pt x="89" y="0"/>
                  </a:cubicBezTo>
                </a:path>
              </a:pathLst>
            </a:custGeom>
            <a:solidFill>
              <a:srgbClr val="308F15"/>
            </a:solidFill>
            <a:ln>
              <a:solidFill>
                <a:srgbClr val="308F15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24">
              <a:extLst>
                <a:ext uri="{FF2B5EF4-FFF2-40B4-BE49-F238E27FC236}">
                  <a16:creationId xmlns:a16="http://schemas.microsoft.com/office/drawing/2014/main" id="{E4E56E33-599B-4AD1-906A-A1417DEE90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0825" y="1287464"/>
              <a:ext cx="266700" cy="230188"/>
            </a:xfrm>
            <a:custGeom>
              <a:avLst/>
              <a:gdLst>
                <a:gd name="T0" fmla="*/ 153 w 153"/>
                <a:gd name="T1" fmla="*/ 0 h 131"/>
                <a:gd name="T2" fmla="*/ 129 w 153"/>
                <a:gd name="T3" fmla="*/ 10 h 131"/>
                <a:gd name="T4" fmla="*/ 50 w 153"/>
                <a:gd name="T5" fmla="*/ 21 h 131"/>
                <a:gd name="T6" fmla="*/ 11 w 153"/>
                <a:gd name="T7" fmla="*/ 74 h 131"/>
                <a:gd name="T8" fmla="*/ 19 w 153"/>
                <a:gd name="T9" fmla="*/ 124 h 131"/>
                <a:gd name="T10" fmla="*/ 40 w 153"/>
                <a:gd name="T11" fmla="*/ 131 h 131"/>
                <a:gd name="T12" fmla="*/ 68 w 153"/>
                <a:gd name="T13" fmla="*/ 116 h 131"/>
                <a:gd name="T14" fmla="*/ 153 w 153"/>
                <a:gd name="T15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3" h="131">
                  <a:moveTo>
                    <a:pt x="153" y="0"/>
                  </a:moveTo>
                  <a:cubicBezTo>
                    <a:pt x="147" y="6"/>
                    <a:pt x="138" y="10"/>
                    <a:pt x="129" y="10"/>
                  </a:cubicBezTo>
                  <a:cubicBezTo>
                    <a:pt x="102" y="10"/>
                    <a:pt x="75" y="14"/>
                    <a:pt x="50" y="21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0" y="90"/>
                    <a:pt x="3" y="112"/>
                    <a:pt x="19" y="124"/>
                  </a:cubicBezTo>
                  <a:cubicBezTo>
                    <a:pt x="25" y="128"/>
                    <a:pt x="32" y="131"/>
                    <a:pt x="40" y="131"/>
                  </a:cubicBezTo>
                  <a:cubicBezTo>
                    <a:pt x="50" y="131"/>
                    <a:pt x="61" y="126"/>
                    <a:pt x="68" y="116"/>
                  </a:cubicBezTo>
                  <a:cubicBezTo>
                    <a:pt x="153" y="0"/>
                    <a:pt x="153" y="0"/>
                    <a:pt x="153" y="0"/>
                  </a:cubicBezTo>
                </a:path>
              </a:pathLst>
            </a:custGeom>
            <a:solidFill>
              <a:schemeClr val="accent2"/>
            </a:solidFill>
            <a:ln>
              <a:solidFill>
                <a:schemeClr val="accent2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25">
              <a:extLst>
                <a:ext uri="{FF2B5EF4-FFF2-40B4-BE49-F238E27FC236}">
                  <a16:creationId xmlns:a16="http://schemas.microsoft.com/office/drawing/2014/main" id="{44C5CC22-CA3F-40CC-A421-87B97AB6F1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8138" y="1255714"/>
              <a:ext cx="187325" cy="68263"/>
            </a:xfrm>
            <a:custGeom>
              <a:avLst/>
              <a:gdLst>
                <a:gd name="T0" fmla="*/ 29 w 107"/>
                <a:gd name="T1" fmla="*/ 0 h 39"/>
                <a:gd name="T2" fmla="*/ 0 w 107"/>
                <a:gd name="T3" fmla="*/ 39 h 39"/>
                <a:gd name="T4" fmla="*/ 79 w 107"/>
                <a:gd name="T5" fmla="*/ 28 h 39"/>
                <a:gd name="T6" fmla="*/ 103 w 107"/>
                <a:gd name="T7" fmla="*/ 18 h 39"/>
                <a:gd name="T8" fmla="*/ 107 w 107"/>
                <a:gd name="T9" fmla="*/ 13 h 39"/>
                <a:gd name="T10" fmla="*/ 78 w 107"/>
                <a:gd name="T11" fmla="*/ 28 h 39"/>
                <a:gd name="T12" fmla="*/ 57 w 107"/>
                <a:gd name="T13" fmla="*/ 21 h 39"/>
                <a:gd name="T14" fmla="*/ 29 w 107"/>
                <a:gd name="T15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39">
                  <a:moveTo>
                    <a:pt x="29" y="0"/>
                  </a:moveTo>
                  <a:cubicBezTo>
                    <a:pt x="0" y="39"/>
                    <a:pt x="0" y="39"/>
                    <a:pt x="0" y="39"/>
                  </a:cubicBezTo>
                  <a:cubicBezTo>
                    <a:pt x="25" y="32"/>
                    <a:pt x="52" y="28"/>
                    <a:pt x="79" y="28"/>
                  </a:cubicBezTo>
                  <a:cubicBezTo>
                    <a:pt x="88" y="28"/>
                    <a:pt x="97" y="24"/>
                    <a:pt x="103" y="18"/>
                  </a:cubicBezTo>
                  <a:cubicBezTo>
                    <a:pt x="107" y="13"/>
                    <a:pt x="107" y="13"/>
                    <a:pt x="107" y="13"/>
                  </a:cubicBezTo>
                  <a:cubicBezTo>
                    <a:pt x="100" y="23"/>
                    <a:pt x="89" y="28"/>
                    <a:pt x="78" y="28"/>
                  </a:cubicBezTo>
                  <a:cubicBezTo>
                    <a:pt x="71" y="28"/>
                    <a:pt x="64" y="26"/>
                    <a:pt x="57" y="21"/>
                  </a:cubicBezTo>
                  <a:cubicBezTo>
                    <a:pt x="29" y="0"/>
                    <a:pt x="29" y="0"/>
                    <a:pt x="29" y="0"/>
                  </a:cubicBezTo>
                </a:path>
              </a:pathLst>
            </a:custGeom>
            <a:solidFill>
              <a:srgbClr val="308F15"/>
            </a:solidFill>
            <a:ln>
              <a:solidFill>
                <a:srgbClr val="308F15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26">
              <a:extLst>
                <a:ext uri="{FF2B5EF4-FFF2-40B4-BE49-F238E27FC236}">
                  <a16:creationId xmlns:a16="http://schemas.microsoft.com/office/drawing/2014/main" id="{1E1E131A-CB03-4168-97A6-AADFD80F0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9900" y="1181101"/>
              <a:ext cx="9525" cy="0"/>
            </a:xfrm>
            <a:custGeom>
              <a:avLst/>
              <a:gdLst>
                <a:gd name="T0" fmla="*/ 2 w 5"/>
                <a:gd name="T1" fmla="*/ 0 w 5"/>
                <a:gd name="T2" fmla="*/ 3 w 5"/>
                <a:gd name="T3" fmla="*/ 5 w 5"/>
                <a:gd name="T4" fmla="*/ 2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4" y="0"/>
                    <a:pt x="3" y="0"/>
                    <a:pt x="2" y="0"/>
                  </a:cubicBezTo>
                </a:path>
              </a:pathLst>
            </a:custGeom>
            <a:solidFill>
              <a:srgbClr val="308F1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27">
              <a:extLst>
                <a:ext uri="{FF2B5EF4-FFF2-40B4-BE49-F238E27FC236}">
                  <a16:creationId xmlns:a16="http://schemas.microsoft.com/office/drawing/2014/main" id="{12851747-A003-4AC7-BC45-C61265BC0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6372" y="1181101"/>
              <a:ext cx="147638" cy="123825"/>
            </a:xfrm>
            <a:custGeom>
              <a:avLst/>
              <a:gdLst>
                <a:gd name="T0" fmla="*/ 50 w 85"/>
                <a:gd name="T1" fmla="*/ 0 h 71"/>
                <a:gd name="T2" fmla="*/ 47 w 85"/>
                <a:gd name="T3" fmla="*/ 0 h 71"/>
                <a:gd name="T4" fmla="*/ 21 w 85"/>
                <a:gd name="T5" fmla="*/ 15 h 71"/>
                <a:gd name="T6" fmla="*/ 0 w 85"/>
                <a:gd name="T7" fmla="*/ 43 h 71"/>
                <a:gd name="T8" fmla="*/ 28 w 85"/>
                <a:gd name="T9" fmla="*/ 64 h 71"/>
                <a:gd name="T10" fmla="*/ 49 w 85"/>
                <a:gd name="T11" fmla="*/ 71 h 71"/>
                <a:gd name="T12" fmla="*/ 78 w 85"/>
                <a:gd name="T13" fmla="*/ 56 h 71"/>
                <a:gd name="T14" fmla="*/ 78 w 85"/>
                <a:gd name="T15" fmla="*/ 56 h 71"/>
                <a:gd name="T16" fmla="*/ 84 w 85"/>
                <a:gd name="T17" fmla="*/ 36 h 71"/>
                <a:gd name="T18" fmla="*/ 70 w 85"/>
                <a:gd name="T19" fmla="*/ 7 h 71"/>
                <a:gd name="T20" fmla="*/ 70 w 85"/>
                <a:gd name="T21" fmla="*/ 7 h 71"/>
                <a:gd name="T22" fmla="*/ 52 w 85"/>
                <a:gd name="T23" fmla="*/ 0 h 71"/>
                <a:gd name="T24" fmla="*/ 50 w 85"/>
                <a:gd name="T25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71">
                  <a:moveTo>
                    <a:pt x="50" y="0"/>
                  </a:moveTo>
                  <a:cubicBezTo>
                    <a:pt x="49" y="0"/>
                    <a:pt x="48" y="0"/>
                    <a:pt x="47" y="0"/>
                  </a:cubicBezTo>
                  <a:cubicBezTo>
                    <a:pt x="37" y="1"/>
                    <a:pt x="27" y="6"/>
                    <a:pt x="21" y="15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28" y="64"/>
                    <a:pt x="28" y="64"/>
                    <a:pt x="28" y="64"/>
                  </a:cubicBezTo>
                  <a:cubicBezTo>
                    <a:pt x="35" y="69"/>
                    <a:pt x="42" y="71"/>
                    <a:pt x="49" y="71"/>
                  </a:cubicBezTo>
                  <a:cubicBezTo>
                    <a:pt x="60" y="71"/>
                    <a:pt x="71" y="6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82" y="50"/>
                    <a:pt x="84" y="43"/>
                    <a:pt x="84" y="36"/>
                  </a:cubicBezTo>
                  <a:cubicBezTo>
                    <a:pt x="85" y="25"/>
                    <a:pt x="80" y="14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64" y="3"/>
                    <a:pt x="58" y="1"/>
                    <a:pt x="52" y="0"/>
                  </a:cubicBezTo>
                  <a:cubicBezTo>
                    <a:pt x="51" y="0"/>
                    <a:pt x="50" y="0"/>
                    <a:pt x="50" y="0"/>
                  </a:cubicBezTo>
                </a:path>
              </a:pathLst>
            </a:custGeom>
            <a:solidFill>
              <a:srgbClr val="156B06"/>
            </a:solidFill>
            <a:ln>
              <a:solidFill>
                <a:srgbClr val="156B06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1" name="Picture 2" descr="About Us - DC Action: Dyskeratosis Congenita Advocacy / Education / Support">
            <a:extLst>
              <a:ext uri="{FF2B5EF4-FFF2-40B4-BE49-F238E27FC236}">
                <a16:creationId xmlns:a16="http://schemas.microsoft.com/office/drawing/2014/main" id="{B2754F5C-514E-40C2-8712-A8ADC904E3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9826" y="2740301"/>
            <a:ext cx="703436" cy="703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5" descr="A close up of a logo&#10;&#10;Description automatically generated">
            <a:extLst>
              <a:ext uri="{FF2B5EF4-FFF2-40B4-BE49-F238E27FC236}">
                <a16:creationId xmlns:a16="http://schemas.microsoft.com/office/drawing/2014/main" id="{96A2568B-A1D8-364A-824B-26E5D37009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7262"/>
          <a:stretch/>
        </p:blipFill>
        <p:spPr>
          <a:xfrm>
            <a:off x="7869805" y="141267"/>
            <a:ext cx="712086" cy="462703"/>
          </a:xfrm>
          <a:prstGeom prst="rect">
            <a:avLst/>
          </a:prstGeom>
        </p:spPr>
      </p:pic>
      <p:pic>
        <p:nvPicPr>
          <p:cNvPr id="1030" name="Picture 6" descr="Meraki — 2Fifteen Tech">
            <a:extLst>
              <a:ext uri="{FF2B5EF4-FFF2-40B4-BE49-F238E27FC236}">
                <a16:creationId xmlns:a16="http://schemas.microsoft.com/office/drawing/2014/main" id="{A5B6F0CC-59DA-1A41-B211-D7F8A1DD6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926" y="150180"/>
            <a:ext cx="444878" cy="44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loud Computing Services | Google Cloud">
            <a:extLst>
              <a:ext uri="{FF2B5EF4-FFF2-40B4-BE49-F238E27FC236}">
                <a16:creationId xmlns:a16="http://schemas.microsoft.com/office/drawing/2014/main" id="{E28CB00B-B27B-3F43-A677-B6A5FEDED6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5" t="17924" r="29106" b="19310"/>
          <a:stretch/>
        </p:blipFill>
        <p:spPr bwMode="auto">
          <a:xfrm>
            <a:off x="8498783" y="168588"/>
            <a:ext cx="471260" cy="37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7" name="Picture 2" descr="Cloud Computing Services | Google Cloud">
            <a:extLst>
              <a:ext uri="{FF2B5EF4-FFF2-40B4-BE49-F238E27FC236}">
                <a16:creationId xmlns:a16="http://schemas.microsoft.com/office/drawing/2014/main" id="{EFC989B7-E3F4-4089-ACB9-0B5D652B18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5" t="17924" r="29106" b="19310"/>
          <a:stretch/>
        </p:blipFill>
        <p:spPr bwMode="auto">
          <a:xfrm>
            <a:off x="4255937" y="3199708"/>
            <a:ext cx="753392" cy="601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2289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5391F0E-8041-034A-A2D0-17A1FBA7875F}"/>
              </a:ext>
            </a:extLst>
          </p:cNvPr>
          <p:cNvSpPr/>
          <p:nvPr/>
        </p:nvSpPr>
        <p:spPr>
          <a:xfrm rot="5400000">
            <a:off x="2659134" y="-3056184"/>
            <a:ext cx="617074" cy="702980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>
              <a:defRPr/>
            </a:pPr>
            <a:endParaRPr lang="en-US" sz="1400">
              <a:solidFill>
                <a:srgbClr val="005073"/>
              </a:solidFill>
              <a:latin typeface="CiscoSansTT ExtraLight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691AD97-63EA-544C-9101-FBA2914F383B}"/>
              </a:ext>
            </a:extLst>
          </p:cNvPr>
          <p:cNvSpPr txBox="1"/>
          <p:nvPr/>
        </p:nvSpPr>
        <p:spPr>
          <a:xfrm>
            <a:off x="69602" y="205609"/>
            <a:ext cx="3841116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378">
              <a:defRPr/>
            </a:pPr>
            <a:r>
              <a:rPr lang="en-US" sz="2700" kern="0">
                <a:solidFill>
                  <a:srgbClr val="FFFFFF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High Level Design </a:t>
            </a:r>
            <a:r>
              <a:rPr lang="en-US" sz="2700" kern="0" err="1">
                <a:solidFill>
                  <a:srgbClr val="FFFFFF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PoV</a:t>
            </a:r>
            <a:r>
              <a:rPr lang="en-US" b="1" kern="0">
                <a:solidFill>
                  <a:srgbClr val="FFFFFF"/>
                </a:solidFill>
                <a:latin typeface="CiscoSansTT ExtraLight"/>
              </a:rPr>
              <a:t>
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E15872-53A5-E54D-A25D-295EC01857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315" y="4586069"/>
            <a:ext cx="1766728" cy="3772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FDF4F5D-42A3-3649-A16B-A7B9C2E0A56A}"/>
              </a:ext>
            </a:extLst>
          </p:cNvPr>
          <p:cNvSpPr/>
          <p:nvPr/>
        </p:nvSpPr>
        <p:spPr>
          <a:xfrm>
            <a:off x="23336" y="4716321"/>
            <a:ext cx="5707907" cy="276999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 defTabSz="457189"/>
            <a:r>
              <a:rPr lang="tr-TR" sz="1200">
                <a:solidFill>
                  <a:srgbClr val="282828"/>
                </a:solidFill>
                <a:latin typeface="Arial"/>
                <a:ea typeface="ＭＳ Ｐゴシック"/>
              </a:rPr>
              <a:t>https://wwwin-github.cisco.com/gve/gve_devnet_meraki_car_plate_recognition</a:t>
            </a:r>
            <a:endParaRPr lang="en-US" sz="1200">
              <a:solidFill>
                <a:srgbClr val="005073"/>
              </a:solidFill>
            </a:endParaRPr>
          </a:p>
        </p:txBody>
      </p:sp>
      <p:pic>
        <p:nvPicPr>
          <p:cNvPr id="46" name="Picture 45" descr="A close up of a logo&#10;&#10;Description automatically generated">
            <a:extLst>
              <a:ext uri="{FF2B5EF4-FFF2-40B4-BE49-F238E27FC236}">
                <a16:creationId xmlns:a16="http://schemas.microsoft.com/office/drawing/2014/main" id="{96A2568B-A1D8-364A-824B-26E5D37009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262"/>
          <a:stretch/>
        </p:blipFill>
        <p:spPr>
          <a:xfrm>
            <a:off x="7869805" y="141267"/>
            <a:ext cx="712086" cy="462703"/>
          </a:xfrm>
          <a:prstGeom prst="rect">
            <a:avLst/>
          </a:prstGeom>
        </p:spPr>
      </p:pic>
      <p:pic>
        <p:nvPicPr>
          <p:cNvPr id="1030" name="Picture 6" descr="Meraki — 2Fifteen Tech">
            <a:extLst>
              <a:ext uri="{FF2B5EF4-FFF2-40B4-BE49-F238E27FC236}">
                <a16:creationId xmlns:a16="http://schemas.microsoft.com/office/drawing/2014/main" id="{A5B6F0CC-59DA-1A41-B211-D7F8A1DD6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926" y="150180"/>
            <a:ext cx="444878" cy="44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loud Computing Services | Google Cloud">
            <a:extLst>
              <a:ext uri="{FF2B5EF4-FFF2-40B4-BE49-F238E27FC236}">
                <a16:creationId xmlns:a16="http://schemas.microsoft.com/office/drawing/2014/main" id="{E28CB00B-B27B-3F43-A677-B6A5FEDED6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5" t="17924" r="29106" b="19310"/>
          <a:stretch/>
        </p:blipFill>
        <p:spPr bwMode="auto">
          <a:xfrm>
            <a:off x="8498783" y="168588"/>
            <a:ext cx="471260" cy="37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10" descr="Diagram&#10;&#10;Description automatically generated">
            <a:extLst>
              <a:ext uri="{FF2B5EF4-FFF2-40B4-BE49-F238E27FC236}">
                <a16:creationId xmlns:a16="http://schemas.microsoft.com/office/drawing/2014/main" id="{7A49A405-F04A-4928-976F-CD2D7E522F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5283" y="972932"/>
            <a:ext cx="7715250" cy="3536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837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5391F0E-8041-034A-A2D0-17A1FBA7875F}"/>
              </a:ext>
            </a:extLst>
          </p:cNvPr>
          <p:cNvSpPr/>
          <p:nvPr/>
        </p:nvSpPr>
        <p:spPr>
          <a:xfrm rot="5400000">
            <a:off x="2659134" y="-3056184"/>
            <a:ext cx="617074" cy="702980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>
              <a:defRPr/>
            </a:pPr>
            <a:endParaRPr lang="en-US" sz="1400">
              <a:solidFill>
                <a:srgbClr val="005073"/>
              </a:solidFill>
              <a:latin typeface="CiscoSansTT ExtraLight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6691AD97-63EA-544C-9101-FBA2914F383B}"/>
              </a:ext>
            </a:extLst>
          </p:cNvPr>
          <p:cNvSpPr txBox="1"/>
          <p:nvPr/>
        </p:nvSpPr>
        <p:spPr>
          <a:xfrm>
            <a:off x="222450" y="209093"/>
            <a:ext cx="2587567" cy="78483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 defTabSz="914378">
              <a:defRPr/>
            </a:pPr>
            <a:r>
              <a:rPr lang="en-US" sz="2700" kern="0">
                <a:solidFill>
                  <a:srgbClr val="FFFFFF"/>
                </a:solidFill>
                <a:latin typeface="CiscoSansTT"/>
                <a:ea typeface="ＭＳ Ｐゴシック"/>
                <a:cs typeface="CiscoSansTT" panose="020B0503020201020303" pitchFamily="34" charset="0"/>
              </a:rPr>
              <a:t>Low Level Design</a:t>
            </a:r>
            <a:r>
              <a:rPr lang="en-US" b="1" kern="0">
                <a:solidFill>
                  <a:srgbClr val="FFFFFF"/>
                </a:solidFill>
                <a:latin typeface="CiscoSansTT ExtraLight"/>
                <a:ea typeface="ＭＳ Ｐゴシック"/>
              </a:rPr>
              <a:t>
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E15872-53A5-E54D-A25D-295EC01857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315" y="4586069"/>
            <a:ext cx="1766728" cy="377200"/>
          </a:xfrm>
          <a:prstGeom prst="rect">
            <a:avLst/>
          </a:prstGeom>
        </p:spPr>
      </p:pic>
      <p:pic>
        <p:nvPicPr>
          <p:cNvPr id="46" name="Picture 45" descr="A close up of a logo&#10;&#10;Description automatically generated">
            <a:extLst>
              <a:ext uri="{FF2B5EF4-FFF2-40B4-BE49-F238E27FC236}">
                <a16:creationId xmlns:a16="http://schemas.microsoft.com/office/drawing/2014/main" id="{96A2568B-A1D8-364A-824B-26E5D37009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7262"/>
          <a:stretch/>
        </p:blipFill>
        <p:spPr>
          <a:xfrm>
            <a:off x="7869805" y="141267"/>
            <a:ext cx="712086" cy="462703"/>
          </a:xfrm>
          <a:prstGeom prst="rect">
            <a:avLst/>
          </a:prstGeom>
        </p:spPr>
      </p:pic>
      <p:pic>
        <p:nvPicPr>
          <p:cNvPr id="1030" name="Picture 6" descr="Meraki — 2Fifteen Tech">
            <a:extLst>
              <a:ext uri="{FF2B5EF4-FFF2-40B4-BE49-F238E27FC236}">
                <a16:creationId xmlns:a16="http://schemas.microsoft.com/office/drawing/2014/main" id="{A5B6F0CC-59DA-1A41-B211-D7F8A1DD68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926" y="150180"/>
            <a:ext cx="444878" cy="44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loud Computing Services | Google Cloud">
            <a:extLst>
              <a:ext uri="{FF2B5EF4-FFF2-40B4-BE49-F238E27FC236}">
                <a16:creationId xmlns:a16="http://schemas.microsoft.com/office/drawing/2014/main" id="{E28CB00B-B27B-3F43-A677-B6A5FEDED6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5" t="17924" r="29106" b="19310"/>
          <a:stretch/>
        </p:blipFill>
        <p:spPr bwMode="auto">
          <a:xfrm>
            <a:off x="8498783" y="168588"/>
            <a:ext cx="471260" cy="37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Diagram&#10;&#10;Description automatically generated">
            <a:extLst>
              <a:ext uri="{FF2B5EF4-FFF2-40B4-BE49-F238E27FC236}">
                <a16:creationId xmlns:a16="http://schemas.microsoft.com/office/drawing/2014/main" id="{7B034560-E9F6-47CE-A28F-E461353D53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6212" y="789355"/>
            <a:ext cx="5112833" cy="432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390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1E35BA8-DBC4-BA43-AAF8-BAECE9F83A66}"/>
              </a:ext>
            </a:extLst>
          </p:cNvPr>
          <p:cNvSpPr/>
          <p:nvPr/>
        </p:nvSpPr>
        <p:spPr>
          <a:xfrm>
            <a:off x="450042" y="4356324"/>
            <a:ext cx="774982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1400">
                <a:solidFill>
                  <a:schemeClr val="bg1"/>
                </a:solidFill>
                <a:latin typeface="+mn-lt"/>
              </a:rPr>
              <a:t>Add link to the video </a:t>
            </a:r>
            <a:r>
              <a:rPr lang="en-CA" sz="1400" err="1">
                <a:solidFill>
                  <a:schemeClr val="bg1"/>
                </a:solidFill>
                <a:latin typeface="+mn-lt"/>
              </a:rPr>
              <a:t>url</a:t>
            </a:r>
            <a:r>
              <a:rPr lang="en-CA" sz="1400">
                <a:solidFill>
                  <a:schemeClr val="bg1"/>
                </a:solidFill>
                <a:latin typeface="+mn-lt"/>
              </a:rPr>
              <a:t>. </a:t>
            </a:r>
            <a:r>
              <a:rPr lang="en-CA" sz="1400">
                <a:solidFill>
                  <a:schemeClr val="bg1"/>
                </a:solidFill>
              </a:rPr>
              <a:t>[Portal Link]</a:t>
            </a:r>
            <a:endParaRPr lang="en-US" sz="14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B00D695-6080-8F4E-A0D4-357ECB841252}"/>
              </a:ext>
            </a:extLst>
          </p:cNvPr>
          <p:cNvSpPr/>
          <p:nvPr/>
        </p:nvSpPr>
        <p:spPr>
          <a:xfrm rot="5400000">
            <a:off x="2659133" y="-3056184"/>
            <a:ext cx="617074" cy="7029803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400" i="0" u="none" strike="noStrike" kern="1200" cap="none" spc="0" normalizeH="0" baseline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5A3488-BDF7-284F-8C8F-374FDC189702}"/>
              </a:ext>
            </a:extLst>
          </p:cNvPr>
          <p:cNvSpPr txBox="1"/>
          <p:nvPr/>
        </p:nvSpPr>
        <p:spPr>
          <a:xfrm>
            <a:off x="0" y="178175"/>
            <a:ext cx="11384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tr-TR" sz="2700" kern="0">
                <a:solidFill>
                  <a:srgbClr val="FFFFFF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Demo</a:t>
            </a:r>
            <a:r>
              <a:rPr lang="es-ES_tradnl" sz="2700" kern="0">
                <a:solidFill>
                  <a:srgbClr val="FFFFFF"/>
                </a:solidFill>
                <a:latin typeface="CiscoSansTT" panose="020B0503020201020303" pitchFamily="34" charset="0"/>
                <a:cs typeface="CiscoSansTT" panose="020B0503020201020303" pitchFamily="34" charset="0"/>
              </a:rPr>
              <a:t>
</a:t>
            </a:r>
          </a:p>
          <a:p>
            <a:pPr algn="ctr" defTabSz="91440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_tradnl" b="1" kern="0">
                <a:solidFill>
                  <a:srgbClr val="FFFFFF"/>
                </a:solidFill>
                <a:latin typeface="+mj-lt"/>
              </a:rPr>
              <a:t>
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8ABDF37-F78B-874E-B7E5-E8365C9624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3314" y="4586068"/>
            <a:ext cx="1766728" cy="377200"/>
          </a:xfrm>
          <a:prstGeom prst="rect">
            <a:avLst/>
          </a:prstGeom>
        </p:spPr>
      </p:pic>
      <p:pic>
        <p:nvPicPr>
          <p:cNvPr id="2" name="Meraki_Plate_Recognition_Video_Demo" descr="Meraki_Plate_Recognition_Video_Demo">
            <a:hlinkClick r:id="" action="ppaction://media"/>
            <a:extLst>
              <a:ext uri="{FF2B5EF4-FFF2-40B4-BE49-F238E27FC236}">
                <a16:creationId xmlns:a16="http://schemas.microsoft.com/office/drawing/2014/main" id="{1C9A2BA3-A426-E045-8178-B4022ED86B9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1226" y="916839"/>
            <a:ext cx="6547452" cy="3682942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F223872E-CD41-A043-9BD3-65B63B7BED6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7262"/>
          <a:stretch/>
        </p:blipFill>
        <p:spPr>
          <a:xfrm>
            <a:off x="7869805" y="141267"/>
            <a:ext cx="712086" cy="462703"/>
          </a:xfrm>
          <a:prstGeom prst="rect">
            <a:avLst/>
          </a:prstGeom>
        </p:spPr>
      </p:pic>
      <p:pic>
        <p:nvPicPr>
          <p:cNvPr id="10" name="Picture 6" descr="Meraki — 2Fifteen Tech">
            <a:extLst>
              <a:ext uri="{FF2B5EF4-FFF2-40B4-BE49-F238E27FC236}">
                <a16:creationId xmlns:a16="http://schemas.microsoft.com/office/drawing/2014/main" id="{6ACE7E62-1DBB-4140-901A-A5AAAF36AB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7926" y="150180"/>
            <a:ext cx="444878" cy="444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Cloud Computing Services | Google Cloud">
            <a:extLst>
              <a:ext uri="{FF2B5EF4-FFF2-40B4-BE49-F238E27FC236}">
                <a16:creationId xmlns:a16="http://schemas.microsoft.com/office/drawing/2014/main" id="{099DE0D3-3D74-4940-82F9-370E87FC78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25" t="17924" r="29106" b="19310"/>
          <a:stretch/>
        </p:blipFill>
        <p:spPr bwMode="auto">
          <a:xfrm>
            <a:off x="8498783" y="168588"/>
            <a:ext cx="471260" cy="37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6686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8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11"/>
  <p:tag name="MMPROD_UIDATA" val="&lt;database version=&quot;11.0&quot;&gt;&lt;object type=&quot;1&quot; unique_id=&quot;10001&quot;&gt;&lt;object type=&quot;2&quot; unique_id=&quot;10002&quot;&gt;&lt;object type=&quot;3&quot; unique_id=&quot;184153&quot;&gt;&lt;property id=&quot;20148&quot; value=&quot;5&quot;/&gt;&lt;property id=&quot;20300&quot; value=&quot;Slide 6 - &amp;quot;Use this slide for transitions&amp;quot;&quot;/&gt;&lt;property id=&quot;20307&quot; value=&quot;257&quot;/&gt;&lt;/object&gt;&lt;object type=&quot;3&quot; unique_id=&quot;184154&quot;&gt;&lt;property id=&quot;20148&quot; value=&quot;5&quot;/&gt;&lt;property id=&quot;20300&quot; value=&quot;Slide 25 - &amp;quot;Color palette&amp;quot;&quot;/&gt;&lt;property id=&quot;20307&quot; value=&quot;258&quot;/&gt;&lt;/object&gt;&lt;object type=&quot;3&quot; unique_id=&quot;184155&quot;&gt;&lt;property id=&quot;20148&quot; value=&quot;5&quot;/&gt;&lt;property id=&quot;20300&quot; value=&quot;Slide 13 - &amp;quot;Two-column layout&amp;quot;&quot;/&gt;&lt;property id=&quot;20307&quot; value=&quot;259&quot;/&gt;&lt;/object&gt;&lt;object type=&quot;3&quot; unique_id=&quot;184156&quot;&gt;&lt;property id=&quot;20148&quot; value=&quot;5&quot;/&gt;&lt;property id=&quot;20300&quot; value=&quot;Slide 19 - &amp;quot;This is a sample headline&amp;quot;&quot;/&gt;&lt;property id=&quot;20307&quot; value=&quot;260&quot;/&gt;&lt;/object&gt;&lt;object type=&quot;3&quot; unique_id=&quot;184157&quot;&gt;&lt;property id=&quot;20148&quot; value=&quot;5&quot;/&gt;&lt;property id=&quot;20300&quot; value=&quot;Slide 20 - &amp;quot;Slide title&amp;quot;&quot;/&gt;&lt;property id=&quot;20307&quot; value=&quot;261&quot;/&gt;&lt;/object&gt;&lt;object type=&quot;3&quot; unique_id=&quot;184158&quot;&gt;&lt;property id=&quot;20148&quot; value=&quot;5&quot;/&gt;&lt;property id=&quot;20300&quot; value=&quot;Slide 10 - &amp;quot;This is a sample headline&amp;quot;&quot;/&gt;&lt;property id=&quot;20307&quot; value=&quot;262&quot;/&gt;&lt;/object&gt;&lt;object type=&quot;3&quot; unique_id=&quot;184159&quot;&gt;&lt;property id=&quot;20148&quot; value=&quot;5&quot;/&gt;&lt;property id=&quot;20300&quot; value=&quot;Slide 11 - &amp;quot;This is a sample headline&amp;quot;&quot;/&gt;&lt;property id=&quot;20307&quot; value=&quot;263&quot;/&gt;&lt;/object&gt;&lt;object type=&quot;3&quot; unique_id=&quot;184160&quot;&gt;&lt;property id=&quot;20148&quot; value=&quot;5&quot;/&gt;&lt;property id=&quot;20300&quot; value=&quot;Slide 12 - &amp;quot;This is a sample headline&amp;quot;&quot;/&gt;&lt;property id=&quot;20307&quot; value=&quot;264&quot;/&gt;&lt;/object&gt;&lt;object type=&quot;3&quot; unique_id=&quot;184161&quot;&gt;&lt;property id=&quot;20148&quot; value=&quot;5&quot;/&gt;&lt;property id=&quot;20300&quot; value=&quot;Slide 14 - &amp;quot;This is a sample headline&amp;quot;&quot;/&gt;&lt;property id=&quot;20307&quot; value=&quot;265&quot;/&gt;&lt;/object&gt;&lt;object type=&quot;3&quot; unique_id=&quot;184162&quot;&gt;&lt;property id=&quot;20148&quot; value=&quot;5&quot;/&gt;&lt;property id=&quot;20300&quot; value=&quot;Slide 15 - &amp;quot;This is a sample headline&amp;quot;&quot;/&gt;&lt;property id=&quot;20307&quot; value=&quot;266&quot;/&gt;&lt;/object&gt;&lt;object type=&quot;3&quot; unique_id=&quot;184163&quot;&gt;&lt;property id=&quot;20148&quot; value=&quot;5&quot;/&gt;&lt;property id=&quot;20300&quot; value=&quot;Slide 16 - &amp;quot;This is a sample headline&amp;quot;&quot;/&gt;&lt;property id=&quot;20307&quot; value=&quot;267&quot;/&gt;&lt;/object&gt;&lt;object type=&quot;3&quot; unique_id=&quot;184164&quot;&gt;&lt;property id=&quot;20148&quot; value=&quot;5&quot;/&gt;&lt;property id=&quot;20300&quot; value=&quot;Slide 21 - &amp;quot;Use this layout when pairing words with a picture.&amp;quot;&quot;/&gt;&lt;property id=&quot;20307&quot; value=&quot;268&quot;/&gt;&lt;/object&gt;&lt;object type=&quot;3&quot; unique_id=&quot;184165&quot;&gt;&lt;property id=&quot;20148&quot; value=&quot;5&quot;/&gt;&lt;property id=&quot;20300&quot; value=&quot;Slide 22 - &amp;quot;Use this layout when pairing words with a picture.&amp;quot;&quot;/&gt;&lt;property id=&quot;20307&quot; value=&quot;269&quot;/&gt;&lt;/object&gt;&lt;object type=&quot;3&quot; unique_id=&quot;184166&quot;&gt;&lt;property id=&quot;20148&quot; value=&quot;5&quot;/&gt;&lt;property id=&quot;20300&quot; value=&quot;Slide 23&quot;/&gt;&lt;property id=&quot;20307&quot; value=&quot;270&quot;/&gt;&lt;/object&gt;&lt;object type=&quot;3&quot; unique_id=&quot;198815&quot;&gt;&lt;property id=&quot;20148&quot; value=&quot;5&quot;/&gt;&lt;property id=&quot;20300&quot; value=&quot;Slide 24 - &amp;quot;Best practices&amp;quot;&quot;/&gt;&lt;property id=&quot;20307&quot; value=&quot;286&quot;/&gt;&lt;/object&gt;&lt;object type=&quot;3&quot; unique_id=&quot;198816&quot;&gt;&lt;property id=&quot;20148&quot; value=&quot;5&quot;/&gt;&lt;property id=&quot;20300&quot; value=&quot;Slide 26 - &amp;quot;Only use the themes provided&amp;quot;&quot;/&gt;&lt;property id=&quot;20307&quot; value=&quot;287&quot;/&gt;&lt;/object&gt;&lt;object type=&quot;3&quot; unique_id=&quot;198998&quot;&gt;&lt;property id=&quot;20148&quot; value=&quot;5&quot;/&gt;&lt;property id=&quot;20300&quot; value=&quot;Slide 27 - &amp;quot;Seven tips for better presentations&amp;quot;&quot;/&gt;&lt;property id=&quot;20307&quot; value=&quot;288&quot;/&gt;&lt;/object&gt;&lt;object type=&quot;3&quot; unique_id=&quot;199061&quot;&gt;&lt;property id=&quot;20148&quot; value=&quot;5&quot;/&gt;&lt;property id=&quot;20300&quot; value=&quot;Slide 1 - &amp;quot;Please read&amp;quot;&quot;/&gt;&lt;property id=&quot;20307&quot; value=&quot;303&quot;/&gt;&lt;/object&gt;&lt;object type=&quot;3&quot; unique_id=&quot;199062&quot;&gt;&lt;property id=&quot;20148&quot; value=&quot;5&quot;/&gt;&lt;property id=&quot;20300&quot; value=&quot;Slide 2 - &amp;quot;Everyone is responsible  for security&amp;quot;&quot;/&gt;&lt;property id=&quot;20307&quot; value=&quot;443&quot;/&gt;&lt;/object&gt;&lt;object type=&quot;3&quot; unique_id=&quot;199063&quot;&gt;&lt;property id=&quot;20148&quot; value=&quot;5&quot;/&gt;&lt;property id=&quot;20300&quot; value=&quot;Slide 3 - &amp;quot;Please read&amp;quot;&quot;/&gt;&lt;property id=&quot;20307&quot; value=&quot;444&quot;/&gt;&lt;/object&gt;&lt;object type=&quot;3&quot; unique_id=&quot;199064&quot;&gt;&lt;property id=&quot;20148&quot; value=&quot;5&quot;/&gt;&lt;property id=&quot;20300&quot; value=&quot;Slide 4 - &amp;quot;Color themes&amp;quot;&quot;/&gt;&lt;property id=&quot;20307&quot; value=&quot;445&quot;/&gt;&lt;/object&gt;&lt;object type=&quot;3&quot; unique_id=&quot;199065&quot;&gt;&lt;property id=&quot;20148&quot; value=&quot;5&quot;/&gt;&lt;property id=&quot;20300&quot; value=&quot;Slide 5 - &amp;quot;Presentation Title Goes Here&amp;quot;&quot;/&gt;&lt;property id=&quot;20307&quot; value=&quot;256&quot;/&gt;&lt;/object&gt;&lt;object type=&quot;3&quot; unique_id=&quot;199066&quot;&gt;&lt;property id=&quot;20148&quot; value=&quot;5&quot;/&gt;&lt;property id=&quot;20300&quot; value=&quot;Slide 7 - &amp;quot;Use this slide for transitions&amp;quot;&quot;/&gt;&lt;property id=&quot;20307&quot; value=&quot;302&quot;/&gt;&lt;/object&gt;&lt;object type=&quot;3&quot; unique_id=&quot;199067&quot;&gt;&lt;property id=&quot;20148&quot; value=&quot;5&quot;/&gt;&lt;property id=&quot;20300&quot; value=&quot;Slide 8 - &amp;quot;“Design is the silent  ambassador of your brand.”&amp;quot;&quot;/&gt;&lt;property id=&quot;20307&quot; value=&quot;293&quot;/&gt;&lt;/object&gt;&lt;object type=&quot;3&quot; unique_id=&quot;199068&quot;&gt;&lt;property id=&quot;20148&quot; value=&quot;5&quot;/&gt;&lt;property id=&quot;20300&quot; value=&quot;Slide 9 - &amp;quot;“Design is the silent  ambassador of your brand.”&amp;quot;&quot;/&gt;&lt;property id=&quot;20307&quot; value=&quot;301&quot;/&gt;&lt;/object&gt;&lt;object type=&quot;3&quot; unique_id=&quot;199069&quot;&gt;&lt;property id=&quot;20148&quot; value=&quot;5&quot;/&gt;&lt;property id=&quot;20300&quot; value=&quot;Slide 17 - &amp;quot;Bar charts&amp;quot;&quot;/&gt;&lt;property id=&quot;20307&quot; value=&quot;298&quot;/&gt;&lt;/object&gt;&lt;object type=&quot;3&quot; unique_id=&quot;199070&quot;&gt;&lt;property id=&quot;20148&quot; value=&quot;5&quot;/&gt;&lt;property id=&quot;20300&quot; value=&quot;Slide 18 - &amp;quot;Line charts&amp;quot;&quot;/&gt;&lt;property id=&quot;20307&quot; value=&quot;300&quot;/&gt;&lt;/object&gt;&lt;object type=&quot;3&quot; unique_id=&quot;199071&quot;&gt;&lt;property id=&quot;20148&quot; value=&quot;5&quot;/&gt;&lt;property id=&quot;20300&quot; value=&quot;Slide 28&quot;/&gt;&lt;property id=&quot;20307&quot; value=&quot;290&quot;/&gt;&lt;/object&gt;&lt;/object&gt;&lt;object type=&quot;8&quot; unique_id=&quot;10268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Blue theme 2015 16x9">
  <a:themeElements>
    <a:clrScheme name="Cisco White Template Colors_FINAL">
      <a:dk1>
        <a:srgbClr val="282828"/>
      </a:dk1>
      <a:lt1>
        <a:srgbClr val="005073"/>
      </a:lt1>
      <a:dk2>
        <a:srgbClr val="005073"/>
      </a:dk2>
      <a:lt2>
        <a:srgbClr val="FFFFFF"/>
      </a:lt2>
      <a:accent1>
        <a:srgbClr val="00BCEB"/>
      </a:accent1>
      <a:accent2>
        <a:srgbClr val="6EBE4A"/>
      </a:accent2>
      <a:accent3>
        <a:srgbClr val="005073"/>
      </a:accent3>
      <a:accent4>
        <a:srgbClr val="676767"/>
      </a:accent4>
      <a:accent5>
        <a:srgbClr val="FBAB18"/>
      </a:accent5>
      <a:accent6>
        <a:srgbClr val="E3241B"/>
      </a:accent6>
      <a:hlink>
        <a:srgbClr val="00BCEB"/>
      </a:hlink>
      <a:folHlink>
        <a:srgbClr val="005073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WPoV_ppt_Templatev2" id="{239DE1A4-8C35-F145-826D-AFFCD5DCF97B}" vid="{1EA9B85D-4F2C-6640-AD5C-0BF3466964A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44A6B330AF0A548AD8CCAFB00BB4168" ma:contentTypeVersion="4" ma:contentTypeDescription="Create a new document." ma:contentTypeScope="" ma:versionID="58aaeb3dec2d8b76b4fa41e476384b44">
  <xsd:schema xmlns:xsd="http://www.w3.org/2001/XMLSchema" xmlns:xs="http://www.w3.org/2001/XMLSchema" xmlns:p="http://schemas.microsoft.com/office/2006/metadata/properties" xmlns:ns2="b99c2441-f7ec-49dc-99bc-fd24dcd305a2" targetNamespace="http://schemas.microsoft.com/office/2006/metadata/properties" ma:root="true" ma:fieldsID="de1a210828e6e380ccbf6a83e8821c70" ns2:_="">
    <xsd:import namespace="b99c2441-f7ec-49dc-99bc-fd24dcd305a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9c2441-f7ec-49dc-99bc-fd24dcd305a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09FD655-BA0F-4518-8735-B9D6123D479C}">
  <ds:schemaRefs>
    <ds:schemaRef ds:uri="b99c2441-f7ec-49dc-99bc-fd24dcd305a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6AB3FDC-025E-47D1-8E5B-8F05EB1385D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210B4F0-497F-41B2-9C9B-D45103197EA1}">
  <ds:schemaRefs>
    <ds:schemaRef ds:uri="b99c2441-f7ec-49dc-99bc-fd24dcd305a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Blue theme 2015 16x9</Template>
  <Application>Microsoft Office PowerPoint</Application>
  <PresentationFormat>On-screen Show (16:9)</PresentationFormat>
  <Slides>11</Slides>
  <Notes>11</Notes>
  <HiddenSlides>1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Blue theme 2015 16x9</vt:lpstr>
      <vt:lpstr>Meraki Car Plate Recognition and Webex Notification for Pickup Order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 Case PoV</dc:title>
  <dc:creator>Mariya Andonova (mandonov)</dc:creator>
  <cp:revision>19</cp:revision>
  <cp:lastPrinted>2016-04-29T20:31:14Z</cp:lastPrinted>
  <dcterms:created xsi:type="dcterms:W3CDTF">2019-06-10T07:47:01Z</dcterms:created>
  <dcterms:modified xsi:type="dcterms:W3CDTF">2021-05-28T06:26:55Z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0x010100844A6B330AF0A548AD8CCAFB00BB4168</vt:lpwstr>
  </property>
</Properties>
</file>

<file path=docProps/thumbnail.jpeg>
</file>